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  <p:sldMasterId id="2147483673" r:id="rId6"/>
  </p:sldMasterIdLst>
  <p:notesMasterIdLst>
    <p:notesMasterId r:id="rId24"/>
  </p:notesMasterIdLst>
  <p:handoutMasterIdLst>
    <p:handoutMasterId r:id="rId25"/>
  </p:handoutMasterIdLst>
  <p:sldIdLst>
    <p:sldId id="2149" r:id="rId7"/>
    <p:sldId id="2150" r:id="rId8"/>
    <p:sldId id="2151" r:id="rId9"/>
    <p:sldId id="2152" r:id="rId10"/>
    <p:sldId id="2153" r:id="rId11"/>
    <p:sldId id="2154" r:id="rId12"/>
    <p:sldId id="256" r:id="rId13"/>
    <p:sldId id="2136" r:id="rId14"/>
    <p:sldId id="2122" r:id="rId15"/>
    <p:sldId id="284" r:id="rId16"/>
    <p:sldId id="279" r:id="rId17"/>
    <p:sldId id="280" r:id="rId18"/>
    <p:sldId id="291" r:id="rId19"/>
    <p:sldId id="292" r:id="rId20"/>
    <p:sldId id="270" r:id="rId21"/>
    <p:sldId id="281" r:id="rId22"/>
    <p:sldId id="213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dy Borden" initials="CB" lastIdx="10" clrIdx="0">
    <p:extLst>
      <p:ext uri="{19B8F6BF-5375-455C-9EA6-DF929625EA0E}">
        <p15:presenceInfo xmlns:p15="http://schemas.microsoft.com/office/powerpoint/2012/main" userId="S::Cborden@nchv.org::ec061d1a-7d4c-4832-92c8-70cd80d231e3" providerId="AD"/>
      </p:ext>
    </p:extLst>
  </p:cmAuthor>
  <p:cmAuthor id="2" name="Guest User" initials="GU" lastIdx="4" clrIdx="1">
    <p:extLst>
      <p:ext uri="{19B8F6BF-5375-455C-9EA6-DF929625EA0E}">
        <p15:presenceInfo xmlns:p15="http://schemas.microsoft.com/office/powerpoint/2012/main" userId="S::urn:spo:anon#baa28cb204c25c71fc59bd2423e7f1b50f320ce11cf70f7687e93b61de0815bb::" providerId="AD"/>
      </p:ext>
    </p:extLst>
  </p:cmAuthor>
  <p:cmAuthor id="3" name="Carrie Hartgrove-Strubler" initials="CH" lastIdx="7" clrIdx="2">
    <p:extLst>
      <p:ext uri="{19B8F6BF-5375-455C-9EA6-DF929625EA0E}">
        <p15:presenceInfo xmlns:p15="http://schemas.microsoft.com/office/powerpoint/2012/main" userId="S::chartgrove-strubler@manhattanstrategy.com::59ffca2e-24b7-4d7f-9f23-e55285c7f1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390"/>
    <a:srgbClr val="008000"/>
    <a:srgbClr val="9A3637"/>
    <a:srgbClr val="003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8" autoAdjust="0"/>
    <p:restoredTop sz="78592" autoAdjust="0"/>
  </p:normalViewPr>
  <p:slideViewPr>
    <p:cSldViewPr snapToGrid="0" showGuides="1">
      <p:cViewPr varScale="1">
        <p:scale>
          <a:sx n="54" d="100"/>
          <a:sy n="54" d="100"/>
        </p:scale>
        <p:origin x="11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8" d="100"/>
          <a:sy n="58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419869-840D-4304-BCD7-50865EA6C650}" type="doc">
      <dgm:prSet loTypeId="urn:microsoft.com/office/officeart/2005/8/layout/venn2" loCatId="relationship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10152D66-BBA3-418A-B33A-EE9943DDEA19}">
      <dgm:prSet phldrT="[Text]" custT="1"/>
      <dgm:spPr>
        <a:solidFill>
          <a:srgbClr val="1A3364"/>
        </a:solidFill>
      </dgm:spPr>
      <dgm:t>
        <a:bodyPr/>
        <a:lstStyle/>
        <a:p>
          <a:r>
            <a:rPr lang="en-US" sz="1050" dirty="0"/>
            <a:t>Homelessness</a:t>
          </a:r>
        </a:p>
      </dgm:t>
    </dgm:pt>
    <dgm:pt modelId="{E2BD9E72-97DB-4B9E-AD50-8655A7E4E41B}" type="parTrans" cxnId="{C8BE2B7F-EFF6-4F0B-811C-DEAD553AF4D6}">
      <dgm:prSet/>
      <dgm:spPr/>
      <dgm:t>
        <a:bodyPr/>
        <a:lstStyle/>
        <a:p>
          <a:endParaRPr lang="en-US"/>
        </a:p>
      </dgm:t>
    </dgm:pt>
    <dgm:pt modelId="{DAAECC66-819D-4089-95F4-78A4ED784FAA}" type="sibTrans" cxnId="{C8BE2B7F-EFF6-4F0B-811C-DEAD553AF4D6}">
      <dgm:prSet/>
      <dgm:spPr/>
      <dgm:t>
        <a:bodyPr/>
        <a:lstStyle/>
        <a:p>
          <a:endParaRPr lang="en-US"/>
        </a:p>
      </dgm:t>
    </dgm:pt>
    <dgm:pt modelId="{13AAD2A6-667C-46DB-8A4D-28D3232B3ECC}">
      <dgm:prSet phldrT="[Text]"/>
      <dgm:spPr>
        <a:solidFill>
          <a:srgbClr val="6087D6"/>
        </a:solidFill>
      </dgm:spPr>
      <dgm:t>
        <a:bodyPr/>
        <a:lstStyle/>
        <a:p>
          <a:r>
            <a:rPr lang="en-US" dirty="0"/>
            <a:t>HV Employment</a:t>
          </a:r>
        </a:p>
      </dgm:t>
    </dgm:pt>
    <dgm:pt modelId="{101E7143-9F66-4A70-9BA3-D3C061956F28}" type="parTrans" cxnId="{665068FF-048C-483D-A492-ECCBD92FBE99}">
      <dgm:prSet/>
      <dgm:spPr/>
      <dgm:t>
        <a:bodyPr/>
        <a:lstStyle/>
        <a:p>
          <a:endParaRPr lang="en-US"/>
        </a:p>
      </dgm:t>
    </dgm:pt>
    <dgm:pt modelId="{D5D7E0DE-85DE-4C7C-A323-6D1B5F380EC4}" type="sibTrans" cxnId="{665068FF-048C-483D-A492-ECCBD92FBE99}">
      <dgm:prSet/>
      <dgm:spPr/>
      <dgm:t>
        <a:bodyPr/>
        <a:lstStyle/>
        <a:p>
          <a:endParaRPr lang="en-US"/>
        </a:p>
      </dgm:t>
    </dgm:pt>
    <dgm:pt modelId="{FE75A694-FC59-422B-9E61-92AFEB8307FE}">
      <dgm:prSet phldrT="[Text]"/>
      <dgm:spPr>
        <a:solidFill>
          <a:srgbClr val="9BB4E5"/>
        </a:solidFill>
      </dgm:spPr>
      <dgm:t>
        <a:bodyPr/>
        <a:lstStyle/>
        <a:p>
          <a:r>
            <a:rPr lang="en-US" dirty="0">
              <a:solidFill>
                <a:schemeClr val="tx2"/>
              </a:solidFill>
            </a:rPr>
            <a:t>HVRP</a:t>
          </a:r>
        </a:p>
      </dgm:t>
    </dgm:pt>
    <dgm:pt modelId="{E1F8FB73-B872-4B8D-86E1-06E06D15CA1F}" type="parTrans" cxnId="{43883B73-FA75-4A53-8620-CD6025073E1C}">
      <dgm:prSet/>
      <dgm:spPr/>
      <dgm:t>
        <a:bodyPr/>
        <a:lstStyle/>
        <a:p>
          <a:endParaRPr lang="en-US"/>
        </a:p>
      </dgm:t>
    </dgm:pt>
    <dgm:pt modelId="{232CD8F6-1CB7-4DF0-A28C-04ABD3A37699}" type="sibTrans" cxnId="{43883B73-FA75-4A53-8620-CD6025073E1C}">
      <dgm:prSet/>
      <dgm:spPr/>
      <dgm:t>
        <a:bodyPr/>
        <a:lstStyle/>
        <a:p>
          <a:endParaRPr lang="en-US"/>
        </a:p>
      </dgm:t>
    </dgm:pt>
    <dgm:pt modelId="{A8858E6B-0150-4866-B33C-6B1944C2C1AC}">
      <dgm:prSet phldrT="[Text]"/>
      <dgm:spPr>
        <a:solidFill>
          <a:srgbClr val="284D98"/>
        </a:solidFill>
      </dgm:spPr>
      <dgm:t>
        <a:bodyPr/>
        <a:lstStyle/>
        <a:p>
          <a:r>
            <a:rPr lang="en-US" dirty="0"/>
            <a:t>Veterans</a:t>
          </a:r>
        </a:p>
      </dgm:t>
    </dgm:pt>
    <dgm:pt modelId="{0B2AB85D-504C-4C21-8441-7AEFB671D413}" type="sibTrans" cxnId="{A0AB706B-52F0-484E-80D2-386DF2F2B296}">
      <dgm:prSet/>
      <dgm:spPr/>
      <dgm:t>
        <a:bodyPr/>
        <a:lstStyle/>
        <a:p>
          <a:endParaRPr lang="en-US"/>
        </a:p>
      </dgm:t>
    </dgm:pt>
    <dgm:pt modelId="{57843D04-3D50-431A-9E86-E60312B9A63E}" type="parTrans" cxnId="{A0AB706B-52F0-484E-80D2-386DF2F2B296}">
      <dgm:prSet/>
      <dgm:spPr/>
      <dgm:t>
        <a:bodyPr/>
        <a:lstStyle/>
        <a:p>
          <a:endParaRPr lang="en-US"/>
        </a:p>
      </dgm:t>
    </dgm:pt>
    <dgm:pt modelId="{D9DB9B27-150B-4E09-8422-C715FA539488}" type="pres">
      <dgm:prSet presAssocID="{EE419869-840D-4304-BCD7-50865EA6C65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7E2F85-4C82-4AB4-84EB-9A85B54313E8}" type="pres">
      <dgm:prSet presAssocID="{EE419869-840D-4304-BCD7-50865EA6C650}" presName="comp1" presStyleCnt="0"/>
      <dgm:spPr/>
    </dgm:pt>
    <dgm:pt modelId="{3C72DE9C-C8B5-43AB-8832-B62706EC9DC5}" type="pres">
      <dgm:prSet presAssocID="{EE419869-840D-4304-BCD7-50865EA6C650}" presName="circle1" presStyleLbl="node1" presStyleIdx="0" presStyleCnt="4"/>
      <dgm:spPr/>
      <dgm:t>
        <a:bodyPr/>
        <a:lstStyle/>
        <a:p>
          <a:endParaRPr lang="en-US"/>
        </a:p>
      </dgm:t>
    </dgm:pt>
    <dgm:pt modelId="{21EF817D-1F3B-4EF7-B571-7F86BEA1FA67}" type="pres">
      <dgm:prSet presAssocID="{EE419869-840D-4304-BCD7-50865EA6C650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9D214-547F-43D4-9C03-0BEE75F7BADB}" type="pres">
      <dgm:prSet presAssocID="{EE419869-840D-4304-BCD7-50865EA6C650}" presName="comp2" presStyleCnt="0"/>
      <dgm:spPr/>
    </dgm:pt>
    <dgm:pt modelId="{7B7A3ED4-9A37-49D4-903E-65F18B476954}" type="pres">
      <dgm:prSet presAssocID="{EE419869-840D-4304-BCD7-50865EA6C650}" presName="circle2" presStyleLbl="node1" presStyleIdx="1" presStyleCnt="4"/>
      <dgm:spPr/>
      <dgm:t>
        <a:bodyPr/>
        <a:lstStyle/>
        <a:p>
          <a:endParaRPr lang="en-US"/>
        </a:p>
      </dgm:t>
    </dgm:pt>
    <dgm:pt modelId="{F654D894-9D52-43CE-8369-3CB39F26652C}" type="pres">
      <dgm:prSet presAssocID="{EE419869-840D-4304-BCD7-50865EA6C650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9E0415-BFC6-49D5-89A9-181E331ED9A7}" type="pres">
      <dgm:prSet presAssocID="{EE419869-840D-4304-BCD7-50865EA6C650}" presName="comp3" presStyleCnt="0"/>
      <dgm:spPr/>
    </dgm:pt>
    <dgm:pt modelId="{94856227-8924-4BA4-A1C0-EC7FFF52736A}" type="pres">
      <dgm:prSet presAssocID="{EE419869-840D-4304-BCD7-50865EA6C650}" presName="circle3" presStyleLbl="node1" presStyleIdx="2" presStyleCnt="4"/>
      <dgm:spPr/>
      <dgm:t>
        <a:bodyPr/>
        <a:lstStyle/>
        <a:p>
          <a:endParaRPr lang="en-US"/>
        </a:p>
      </dgm:t>
    </dgm:pt>
    <dgm:pt modelId="{761CC7FC-98EE-45FA-BC02-15743E9500DF}" type="pres">
      <dgm:prSet presAssocID="{EE419869-840D-4304-BCD7-50865EA6C650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D5331B-C1C4-4B72-BCE0-1A63F55AB694}" type="pres">
      <dgm:prSet presAssocID="{EE419869-840D-4304-BCD7-50865EA6C650}" presName="comp4" presStyleCnt="0"/>
      <dgm:spPr/>
    </dgm:pt>
    <dgm:pt modelId="{D0D4DA50-D573-441B-B4B4-46D8B2489E23}" type="pres">
      <dgm:prSet presAssocID="{EE419869-840D-4304-BCD7-50865EA6C650}" presName="circle4" presStyleLbl="node1" presStyleIdx="3" presStyleCnt="4"/>
      <dgm:spPr/>
      <dgm:t>
        <a:bodyPr/>
        <a:lstStyle/>
        <a:p>
          <a:endParaRPr lang="en-US"/>
        </a:p>
      </dgm:t>
    </dgm:pt>
    <dgm:pt modelId="{4912F77C-0CC3-40DF-94F2-063D27CFC098}" type="pres">
      <dgm:prSet presAssocID="{EE419869-840D-4304-BCD7-50865EA6C650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F4922F-3613-427A-950C-7EE69CAE4A25}" type="presOf" srcId="{A8858E6B-0150-4866-B33C-6B1944C2C1AC}" destId="{F654D894-9D52-43CE-8369-3CB39F26652C}" srcOrd="1" destOrd="0" presId="urn:microsoft.com/office/officeart/2005/8/layout/venn2"/>
    <dgm:cxn modelId="{9DA3DA8C-6F86-41E6-BD5F-8DCFE7989CC7}" type="presOf" srcId="{10152D66-BBA3-418A-B33A-EE9943DDEA19}" destId="{21EF817D-1F3B-4EF7-B571-7F86BEA1FA67}" srcOrd="1" destOrd="0" presId="urn:microsoft.com/office/officeart/2005/8/layout/venn2"/>
    <dgm:cxn modelId="{43883B73-FA75-4A53-8620-CD6025073E1C}" srcId="{EE419869-840D-4304-BCD7-50865EA6C650}" destId="{FE75A694-FC59-422B-9E61-92AFEB8307FE}" srcOrd="3" destOrd="0" parTransId="{E1F8FB73-B872-4B8D-86E1-06E06D15CA1F}" sibTransId="{232CD8F6-1CB7-4DF0-A28C-04ABD3A37699}"/>
    <dgm:cxn modelId="{8257861B-3669-4944-B9D7-11BADE260313}" type="presOf" srcId="{A8858E6B-0150-4866-B33C-6B1944C2C1AC}" destId="{7B7A3ED4-9A37-49D4-903E-65F18B476954}" srcOrd="0" destOrd="0" presId="urn:microsoft.com/office/officeart/2005/8/layout/venn2"/>
    <dgm:cxn modelId="{90ED2854-89E0-4D88-A9D4-5FF35E685241}" type="presOf" srcId="{EE419869-840D-4304-BCD7-50865EA6C650}" destId="{D9DB9B27-150B-4E09-8422-C715FA539488}" srcOrd="0" destOrd="0" presId="urn:microsoft.com/office/officeart/2005/8/layout/venn2"/>
    <dgm:cxn modelId="{A0AB706B-52F0-484E-80D2-386DF2F2B296}" srcId="{EE419869-840D-4304-BCD7-50865EA6C650}" destId="{A8858E6B-0150-4866-B33C-6B1944C2C1AC}" srcOrd="1" destOrd="0" parTransId="{57843D04-3D50-431A-9E86-E60312B9A63E}" sibTransId="{0B2AB85D-504C-4C21-8441-7AEFB671D413}"/>
    <dgm:cxn modelId="{C8BE2B7F-EFF6-4F0B-811C-DEAD553AF4D6}" srcId="{EE419869-840D-4304-BCD7-50865EA6C650}" destId="{10152D66-BBA3-418A-B33A-EE9943DDEA19}" srcOrd="0" destOrd="0" parTransId="{E2BD9E72-97DB-4B9E-AD50-8655A7E4E41B}" sibTransId="{DAAECC66-819D-4089-95F4-78A4ED784FAA}"/>
    <dgm:cxn modelId="{0726FF2E-27DE-4F77-AB93-3FF5EF7F7FEA}" type="presOf" srcId="{FE75A694-FC59-422B-9E61-92AFEB8307FE}" destId="{4912F77C-0CC3-40DF-94F2-063D27CFC098}" srcOrd="1" destOrd="0" presId="urn:microsoft.com/office/officeart/2005/8/layout/venn2"/>
    <dgm:cxn modelId="{AA1260D5-1B71-43F7-B3CC-ED31E6770E73}" type="presOf" srcId="{FE75A694-FC59-422B-9E61-92AFEB8307FE}" destId="{D0D4DA50-D573-441B-B4B4-46D8B2489E23}" srcOrd="0" destOrd="0" presId="urn:microsoft.com/office/officeart/2005/8/layout/venn2"/>
    <dgm:cxn modelId="{30B65597-EC60-4F5C-A349-BCEFAC82230C}" type="presOf" srcId="{13AAD2A6-667C-46DB-8A4D-28D3232B3ECC}" destId="{761CC7FC-98EE-45FA-BC02-15743E9500DF}" srcOrd="1" destOrd="0" presId="urn:microsoft.com/office/officeart/2005/8/layout/venn2"/>
    <dgm:cxn modelId="{665068FF-048C-483D-A492-ECCBD92FBE99}" srcId="{EE419869-840D-4304-BCD7-50865EA6C650}" destId="{13AAD2A6-667C-46DB-8A4D-28D3232B3ECC}" srcOrd="2" destOrd="0" parTransId="{101E7143-9F66-4A70-9BA3-D3C061956F28}" sibTransId="{D5D7E0DE-85DE-4C7C-A323-6D1B5F380EC4}"/>
    <dgm:cxn modelId="{8B4E173C-047C-48B1-8E0C-82012088C981}" type="presOf" srcId="{13AAD2A6-667C-46DB-8A4D-28D3232B3ECC}" destId="{94856227-8924-4BA4-A1C0-EC7FFF52736A}" srcOrd="0" destOrd="0" presId="urn:microsoft.com/office/officeart/2005/8/layout/venn2"/>
    <dgm:cxn modelId="{41CF872D-73D5-4E25-9625-AEEA4C20D2F2}" type="presOf" srcId="{10152D66-BBA3-418A-B33A-EE9943DDEA19}" destId="{3C72DE9C-C8B5-43AB-8832-B62706EC9DC5}" srcOrd="0" destOrd="0" presId="urn:microsoft.com/office/officeart/2005/8/layout/venn2"/>
    <dgm:cxn modelId="{B25E1BAB-C419-4BFC-915F-7BC80C6AC257}" type="presParOf" srcId="{D9DB9B27-150B-4E09-8422-C715FA539488}" destId="{B57E2F85-4C82-4AB4-84EB-9A85B54313E8}" srcOrd="0" destOrd="0" presId="urn:microsoft.com/office/officeart/2005/8/layout/venn2"/>
    <dgm:cxn modelId="{23DFC8F3-AC3E-4A0E-AA70-FD39EB3C9110}" type="presParOf" srcId="{B57E2F85-4C82-4AB4-84EB-9A85B54313E8}" destId="{3C72DE9C-C8B5-43AB-8832-B62706EC9DC5}" srcOrd="0" destOrd="0" presId="urn:microsoft.com/office/officeart/2005/8/layout/venn2"/>
    <dgm:cxn modelId="{BE4B88F6-59DB-4F82-81AF-52251D7317FD}" type="presParOf" srcId="{B57E2F85-4C82-4AB4-84EB-9A85B54313E8}" destId="{21EF817D-1F3B-4EF7-B571-7F86BEA1FA67}" srcOrd="1" destOrd="0" presId="urn:microsoft.com/office/officeart/2005/8/layout/venn2"/>
    <dgm:cxn modelId="{F7375EF1-60C9-4056-A4B1-14A421D49B69}" type="presParOf" srcId="{D9DB9B27-150B-4E09-8422-C715FA539488}" destId="{2599D214-547F-43D4-9C03-0BEE75F7BADB}" srcOrd="1" destOrd="0" presId="urn:microsoft.com/office/officeart/2005/8/layout/venn2"/>
    <dgm:cxn modelId="{33D79837-C8A0-4BBE-950C-7F0BB27D6210}" type="presParOf" srcId="{2599D214-547F-43D4-9C03-0BEE75F7BADB}" destId="{7B7A3ED4-9A37-49D4-903E-65F18B476954}" srcOrd="0" destOrd="0" presId="urn:microsoft.com/office/officeart/2005/8/layout/venn2"/>
    <dgm:cxn modelId="{77B9A8EF-A58D-4CD1-822F-ACD4ADAEBC71}" type="presParOf" srcId="{2599D214-547F-43D4-9C03-0BEE75F7BADB}" destId="{F654D894-9D52-43CE-8369-3CB39F26652C}" srcOrd="1" destOrd="0" presId="urn:microsoft.com/office/officeart/2005/8/layout/venn2"/>
    <dgm:cxn modelId="{485AC79E-7126-4F1E-95A0-A1DF4070C1EF}" type="presParOf" srcId="{D9DB9B27-150B-4E09-8422-C715FA539488}" destId="{739E0415-BFC6-49D5-89A9-181E331ED9A7}" srcOrd="2" destOrd="0" presId="urn:microsoft.com/office/officeart/2005/8/layout/venn2"/>
    <dgm:cxn modelId="{60A93B36-000B-4D97-8741-2A70AF760A15}" type="presParOf" srcId="{739E0415-BFC6-49D5-89A9-181E331ED9A7}" destId="{94856227-8924-4BA4-A1C0-EC7FFF52736A}" srcOrd="0" destOrd="0" presId="urn:microsoft.com/office/officeart/2005/8/layout/venn2"/>
    <dgm:cxn modelId="{1DE21289-2036-4DA8-B367-13FACF0FCE04}" type="presParOf" srcId="{739E0415-BFC6-49D5-89A9-181E331ED9A7}" destId="{761CC7FC-98EE-45FA-BC02-15743E9500DF}" srcOrd="1" destOrd="0" presId="urn:microsoft.com/office/officeart/2005/8/layout/venn2"/>
    <dgm:cxn modelId="{EFA42B00-3E03-4955-ADA3-F1C8FCFFF8E4}" type="presParOf" srcId="{D9DB9B27-150B-4E09-8422-C715FA539488}" destId="{E7D5331B-C1C4-4B72-BCE0-1A63F55AB694}" srcOrd="3" destOrd="0" presId="urn:microsoft.com/office/officeart/2005/8/layout/venn2"/>
    <dgm:cxn modelId="{283785AA-84A4-4492-9149-844E38FF5AA7}" type="presParOf" srcId="{E7D5331B-C1C4-4B72-BCE0-1A63F55AB694}" destId="{D0D4DA50-D573-441B-B4B4-46D8B2489E23}" srcOrd="0" destOrd="0" presId="urn:microsoft.com/office/officeart/2005/8/layout/venn2"/>
    <dgm:cxn modelId="{B85D6834-4126-4369-822F-1E9DC7372F08}" type="presParOf" srcId="{E7D5331B-C1C4-4B72-BCE0-1A63F55AB694}" destId="{4912F77C-0CC3-40DF-94F2-063D27CFC09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72DE9C-C8B5-43AB-8832-B62706EC9DC5}">
      <dsp:nvSpPr>
        <dsp:cNvPr id="0" name=""/>
        <dsp:cNvSpPr/>
      </dsp:nvSpPr>
      <dsp:spPr>
        <a:xfrm>
          <a:off x="161404" y="0"/>
          <a:ext cx="3720453" cy="3720453"/>
        </a:xfrm>
        <a:prstGeom prst="ellipse">
          <a:avLst/>
        </a:prstGeom>
        <a:solidFill>
          <a:srgbClr val="1A3364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/>
            <a:t>Homelessness</a:t>
          </a:r>
        </a:p>
      </dsp:txBody>
      <dsp:txXfrm>
        <a:off x="1501512" y="186022"/>
        <a:ext cx="1040238" cy="558067"/>
      </dsp:txXfrm>
    </dsp:sp>
    <dsp:sp modelId="{7B7A3ED4-9A37-49D4-903E-65F18B476954}">
      <dsp:nvSpPr>
        <dsp:cNvPr id="0" name=""/>
        <dsp:cNvSpPr/>
      </dsp:nvSpPr>
      <dsp:spPr>
        <a:xfrm>
          <a:off x="533450" y="744090"/>
          <a:ext cx="2976362" cy="2976362"/>
        </a:xfrm>
        <a:prstGeom prst="ellipse">
          <a:avLst/>
        </a:prstGeom>
        <a:solidFill>
          <a:srgbClr val="284D98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Veterans</a:t>
          </a:r>
        </a:p>
      </dsp:txBody>
      <dsp:txXfrm>
        <a:off x="1501512" y="922672"/>
        <a:ext cx="1040238" cy="535745"/>
      </dsp:txXfrm>
    </dsp:sp>
    <dsp:sp modelId="{94856227-8924-4BA4-A1C0-EC7FFF52736A}">
      <dsp:nvSpPr>
        <dsp:cNvPr id="0" name=""/>
        <dsp:cNvSpPr/>
      </dsp:nvSpPr>
      <dsp:spPr>
        <a:xfrm>
          <a:off x="905495" y="1488181"/>
          <a:ext cx="2232271" cy="2232271"/>
        </a:xfrm>
        <a:prstGeom prst="ellipse">
          <a:avLst/>
        </a:prstGeom>
        <a:solidFill>
          <a:srgbClr val="6087D6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HV Employment</a:t>
          </a:r>
        </a:p>
      </dsp:txBody>
      <dsp:txXfrm>
        <a:off x="1501512" y="1655601"/>
        <a:ext cx="1040238" cy="502261"/>
      </dsp:txXfrm>
    </dsp:sp>
    <dsp:sp modelId="{D0D4DA50-D573-441B-B4B4-46D8B2489E23}">
      <dsp:nvSpPr>
        <dsp:cNvPr id="0" name=""/>
        <dsp:cNvSpPr/>
      </dsp:nvSpPr>
      <dsp:spPr>
        <a:xfrm>
          <a:off x="1277540" y="2232271"/>
          <a:ext cx="1488181" cy="1488181"/>
        </a:xfrm>
        <a:prstGeom prst="ellipse">
          <a:avLst/>
        </a:prstGeom>
        <a:solidFill>
          <a:srgbClr val="9BB4E5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tx2"/>
              </a:solidFill>
            </a:rPr>
            <a:t>HVRP</a:t>
          </a:r>
        </a:p>
      </dsp:txBody>
      <dsp:txXfrm>
        <a:off x="1495479" y="2604317"/>
        <a:ext cx="1052303" cy="744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EAAF3-9831-450B-8D59-2C09DB96C8FC}" type="datetimeFigureOut">
              <a:rPr lang="en-US"/>
              <a:t>4/6/2021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34459-7356-44BF-850D-8B30C4FB3B6B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0CD79-FC16-4410-AB61-17F26E6D3BC8}" type="datetimeFigureOut">
              <a:rPr lang="en-US"/>
              <a:t>4/6/2021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C37BE-C303-496D-B5CD-85F2937540F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342BB8-3F7E-4150-BE07-912221E53E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247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6B5870-9ECD-45AD-8E62-CDE73F70226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97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A5A0F-E94B-4FF5-A5C1-E35F57524C6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3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BDC04-A54D-4CB1-A0CE-338BE5F87E3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859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8760CC-265F-4E3C-95CC-22594C575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4500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8760CC-265F-4E3C-95CC-22594C5756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561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dirty="0">
                <a:latin typeface="Arial" pitchFamily="34" charset="0"/>
                <a:cs typeface="Arial" pitchFamily="34" charset="0"/>
              </a:rPr>
              <a:t>NOTE:</a:t>
            </a:r>
          </a:p>
          <a:p>
            <a:r>
              <a:rPr lang="en-US" i="1" dirty="0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150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37BE-C303-496D-B5CD-85F2937540FC}" type="slidenum">
              <a:rPr lang="en-US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00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3C37BE-C303-496D-B5CD-85F2937540FC}" type="slidenum">
              <a:rPr lang="en-US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49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Homeless Veterans’ Reintegration Program (HVRP) The Homeless Female Veterans’ and Homeless Veterans’ with Families Program (HFVVWF), and The Incarcerated Veterans’ Transition Program (IVTP), collectively referred to as HVRP is a competitive grant administered by the Department of Labor, Veterans’ Employment and Training Service (DOL-VETS).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5E70-B4F4-4747-8AF4-D27579AEC71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68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HVRP has two main objectives: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provide services to reintegrate homeless veterans into the labor force by placing them into meaningful employment,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stimulate the development of effective service delivery systems that will address the complex problems facing homeless veterans.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What is family-sustaining employment? Click on “family-sustaining” to reveal text box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 the ideal situation, the employment will provide, at a minimum, the income  necessary for the veteran to meet his or her basic financial needs. However, given the population that HVRP serves, getting to that minimum level of income may be a process that occurs over time.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05E70-B4F4-4747-8AF4-D27579AEC71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7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1.svg"/><Relationship Id="rId4" Type="http://schemas.openxmlformats.org/officeDocument/2006/relationships/image" Target="../media/image9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solidFill>
            <a:srgbClr val="9A3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7749" y="3419475"/>
            <a:ext cx="10096502" cy="1082785"/>
          </a:xfrm>
        </p:spPr>
        <p:txBody>
          <a:bodyPr anchor="ctr">
            <a:normAutofit/>
          </a:bodyPr>
          <a:lstStyle>
            <a:lvl1pPr algn="ctr">
              <a:defRPr sz="4400" cap="all" baseline="0"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791075"/>
            <a:ext cx="10096501" cy="67627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rgbClr val="9A363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solidFill>
            <a:srgbClr val="9A3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D80D1BCF-B265-4646-848F-953D83DB56A5}" type="datetime1">
              <a:rPr lang="en-US" smtClean="0"/>
              <a:t>4/6/2021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BCB5E3-0215-4512-AF73-D1B4BCFA5F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23" y="1260917"/>
            <a:ext cx="3747354" cy="184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5A32-E135-4ED2-B0AF-DEEF12FC1704}" type="datetime1">
              <a:rPr lang="en-US" smtClean="0"/>
              <a:t>4/6/2021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CEE721-8F0D-4541-9E52-D05557874BD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4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Presentation Title">
            <a:extLst>
              <a:ext uri="{FF2B5EF4-FFF2-40B4-BE49-F238E27FC236}">
                <a16:creationId xmlns:a16="http://schemas.microsoft.com/office/drawing/2014/main" id="{DAE136CE-2099-43E6-A78F-37528C2B1C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01143" y="2313782"/>
            <a:ext cx="6217920" cy="2230436"/>
          </a:xfrm>
        </p:spPr>
        <p:txBody>
          <a:bodyPr lIns="91440" anchor="ctr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Presentation Subtitle">
            <a:extLst>
              <a:ext uri="{FF2B5EF4-FFF2-40B4-BE49-F238E27FC236}">
                <a16:creationId xmlns:a16="http://schemas.microsoft.com/office/drawing/2014/main" id="{C25573A4-A9C4-47F0-9576-FF873A4291C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01143" y="4673599"/>
            <a:ext cx="6217920" cy="113506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8" name="DOL-ETA Branding">
            <a:extLst>
              <a:ext uri="{FF2B5EF4-FFF2-40B4-BE49-F238E27FC236}">
                <a16:creationId xmlns:a16="http://schemas.microsoft.com/office/drawing/2014/main" id="{725FB689-92DD-491D-8462-FE0AA953385E}"/>
              </a:ext>
            </a:extLst>
          </p:cNvPr>
          <p:cNvGrpSpPr/>
          <p:nvPr userDrawn="1"/>
        </p:nvGrpSpPr>
        <p:grpSpPr>
          <a:xfrm>
            <a:off x="571465" y="258579"/>
            <a:ext cx="3899036" cy="755650"/>
            <a:chOff x="1595394" y="293690"/>
            <a:chExt cx="3899036" cy="755650"/>
          </a:xfrm>
        </p:grpSpPr>
        <p:pic>
          <p:nvPicPr>
            <p:cNvPr id="25" name="DOL Seal" descr="Official seal of the United States Department of Labor">
              <a:extLst>
                <a:ext uri="{FF2B5EF4-FFF2-40B4-BE49-F238E27FC236}">
                  <a16:creationId xmlns:a16="http://schemas.microsoft.com/office/drawing/2014/main" id="{64621789-AD2B-43C2-B634-7CA4258C10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5394" y="293690"/>
              <a:ext cx="755650" cy="755650"/>
            </a:xfrm>
            <a:prstGeom prst="rect">
              <a:avLst/>
            </a:prstGeom>
          </p:spPr>
        </p:pic>
        <p:pic>
          <p:nvPicPr>
            <p:cNvPr id="27" name="ETA Tagline" descr="Employment and Training Administration, United States Department of Labor">
              <a:extLst>
                <a:ext uri="{FF2B5EF4-FFF2-40B4-BE49-F238E27FC236}">
                  <a16:creationId xmlns:a16="http://schemas.microsoft.com/office/drawing/2014/main" id="{7EAC06E8-608B-4773-B811-5F426901123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077" y="488047"/>
              <a:ext cx="3031353" cy="366936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A33E4D7-2F16-2C43-B51F-8C5E1AEA3838}"/>
              </a:ext>
            </a:extLst>
          </p:cNvPr>
          <p:cNvSpPr/>
          <p:nvPr userDrawn="1"/>
        </p:nvSpPr>
        <p:spPr>
          <a:xfrm>
            <a:off x="4701143" y="6198281"/>
            <a:ext cx="4631347" cy="659719"/>
          </a:xfrm>
          <a:prstGeom prst="rect">
            <a:avLst/>
          </a:prstGeom>
          <a:solidFill>
            <a:srgbClr val="D73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Event Date">
            <a:extLst>
              <a:ext uri="{FF2B5EF4-FFF2-40B4-BE49-F238E27FC236}">
                <a16:creationId xmlns:a16="http://schemas.microsoft.com/office/drawing/2014/main" id="{A87BC8D1-B522-491F-805B-FA6690AC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90683" y="634557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">
            <a:extLst>
              <a:ext uri="{FF2B5EF4-FFF2-40B4-BE49-F238E27FC236}">
                <a16:creationId xmlns:a16="http://schemas.microsoft.com/office/drawing/2014/main" id="{FEA3DEE6-72F4-49C9-965D-E6F849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CF31141F-3166-4574-964B-985B9D39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17AAC5FF-8264-4C60-8AAC-1B83EE24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3E5B53C0-0C47-43AC-BBAB-8355450A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53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rgbClr val="F3F4F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D215525-EA4F-784D-8ADD-7CA9EC75A70F}"/>
              </a:ext>
            </a:extLst>
          </p:cNvPr>
          <p:cNvSpPr/>
          <p:nvPr userDrawn="1"/>
        </p:nvSpPr>
        <p:spPr>
          <a:xfrm flipH="1">
            <a:off x="3359216" y="914400"/>
            <a:ext cx="8832781" cy="5943600"/>
          </a:xfrm>
          <a:prstGeom prst="rtTriangle">
            <a:avLst/>
          </a:prstGeom>
          <a:solidFill>
            <a:srgbClr val="034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">
            <a:extLst>
              <a:ext uri="{FF2B5EF4-FFF2-40B4-BE49-F238E27FC236}">
                <a16:creationId xmlns:a16="http://schemas.microsoft.com/office/drawing/2014/main" id="{7F202FB4-F169-4452-A4B3-A923F168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8B7785-F6D6-45F8-833E-07BD846800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Section Title">
            <a:extLst>
              <a:ext uri="{FF2B5EF4-FFF2-40B4-BE49-F238E27FC236}">
                <a16:creationId xmlns:a16="http://schemas.microsoft.com/office/drawing/2014/main" id="{72E288C2-30BA-4AB0-9C9B-92B7CF7597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0101" y="1405870"/>
            <a:ext cx="6553200" cy="2357891"/>
          </a:xfrm>
        </p:spPr>
        <p:txBody>
          <a:bodyPr lIns="91440" anchor="b">
            <a:normAutofit/>
          </a:bodyPr>
          <a:lstStyle>
            <a:lvl1pPr>
              <a:defRPr sz="4400" b="1">
                <a:solidFill>
                  <a:srgbClr val="034A7D"/>
                </a:solidFill>
                <a:latin typeface="+mn-lt"/>
              </a:defRPr>
            </a:lvl1pPr>
          </a:lstStyle>
          <a:p>
            <a:r>
              <a:rPr lang="en-US" dirty="0"/>
              <a:t>Add section title here.</a:t>
            </a:r>
          </a:p>
        </p:txBody>
      </p:sp>
      <p:sp>
        <p:nvSpPr>
          <p:cNvPr id="3" name="Section Subtitle">
            <a:extLst>
              <a:ext uri="{FF2B5EF4-FFF2-40B4-BE49-F238E27FC236}">
                <a16:creationId xmlns:a16="http://schemas.microsoft.com/office/drawing/2014/main" id="{B3C775B5-BBF5-4684-873B-88ACF9DA3EF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0100" y="4269493"/>
            <a:ext cx="6553200" cy="115479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7334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This is a section subtitle if needed.  Otherwise, delete this block.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E3DA2094-8407-4565-9749-E84DB7A2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356350"/>
            <a:ext cx="5162552" cy="365125"/>
          </a:xfrm>
        </p:spPr>
        <p:txBody>
          <a:bodyPr/>
          <a:lstStyle>
            <a:lvl1pPr algn="l">
              <a:defRPr sz="1400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088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>
            <a:extLst>
              <a:ext uri="{FF2B5EF4-FFF2-40B4-BE49-F238E27FC236}">
                <a16:creationId xmlns:a16="http://schemas.microsoft.com/office/drawing/2014/main" id="{82356CE9-2779-4AFC-864B-2F02513D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A60AAA4-8433-4C0E-A76C-94627FB4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66" y="46208"/>
            <a:ext cx="11081334" cy="7863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">
            <a:extLst>
              <a:ext uri="{FF2B5EF4-FFF2-40B4-BE49-F238E27FC236}">
                <a16:creationId xmlns:a16="http://schemas.microsoft.com/office/drawing/2014/main" id="{B32B0E8D-8431-408A-AF8C-044EE0F0A7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999279"/>
            <a:ext cx="1051560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l">
              <a:buNone/>
              <a:defRPr sz="2800" b="0">
                <a:solidFill>
                  <a:srgbClr val="D733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 </a:t>
            </a:r>
          </a:p>
        </p:txBody>
      </p:sp>
      <p:sp>
        <p:nvSpPr>
          <p:cNvPr id="4" name="Content Placeholder">
            <a:extLst>
              <a:ext uri="{FF2B5EF4-FFF2-40B4-BE49-F238E27FC236}">
                <a16:creationId xmlns:a16="http://schemas.microsoft.com/office/drawing/2014/main" id="{18CFC8C1-67C5-455C-AAC1-338413D4B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89878"/>
            <a:ext cx="1051560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0DC7C72-A8F7-4224-A9B1-BF8B032C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08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">
            <a:extLst>
              <a:ext uri="{FF2B5EF4-FFF2-40B4-BE49-F238E27FC236}">
                <a16:creationId xmlns:a16="http://schemas.microsoft.com/office/drawing/2014/main" id="{07E76459-9783-4638-A403-290188AF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BCC9EA8F-2DFF-4F02-95B9-44E5CC5ED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Left">
            <a:extLst>
              <a:ext uri="{FF2B5EF4-FFF2-40B4-BE49-F238E27FC236}">
                <a16:creationId xmlns:a16="http://schemas.microsoft.com/office/drawing/2014/main" id="{2BE8F200-D8FA-4BA3-841A-0AA90D44A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144"/>
            <a:ext cx="5181600" cy="501582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Right">
            <a:extLst>
              <a:ext uri="{FF2B5EF4-FFF2-40B4-BE49-F238E27FC236}">
                <a16:creationId xmlns:a16="http://schemas.microsoft.com/office/drawing/2014/main" id="{134CD3E4-027C-4B7D-A65C-7DBA57E90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144"/>
            <a:ext cx="5181600" cy="501582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1EDEE5CB-3268-42B3-8050-AE7311A6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69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">
            <a:extLst>
              <a:ext uri="{FF2B5EF4-FFF2-40B4-BE49-F238E27FC236}">
                <a16:creationId xmlns:a16="http://schemas.microsoft.com/office/drawing/2014/main" id="{82356CE9-2779-4AFC-864B-2F02513D7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">
            <a:extLst>
              <a:ext uri="{FF2B5EF4-FFF2-40B4-BE49-F238E27FC236}">
                <a16:creationId xmlns:a16="http://schemas.microsoft.com/office/drawing/2014/main" id="{9A60AAA4-8433-4C0E-A76C-94627FB4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Title Left">
            <a:extLst>
              <a:ext uri="{FF2B5EF4-FFF2-40B4-BE49-F238E27FC236}">
                <a16:creationId xmlns:a16="http://schemas.microsoft.com/office/drawing/2014/main" id="{B32B0E8D-8431-408A-AF8C-044EE0F0A71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5866" y="999279"/>
            <a:ext cx="521208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800" b="0">
                <a:solidFill>
                  <a:srgbClr val="D733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left column heading</a:t>
            </a:r>
          </a:p>
        </p:txBody>
      </p:sp>
      <p:sp>
        <p:nvSpPr>
          <p:cNvPr id="4" name="Content Placeholder Left">
            <a:extLst>
              <a:ext uri="{FF2B5EF4-FFF2-40B4-BE49-F238E27FC236}">
                <a16:creationId xmlns:a16="http://schemas.microsoft.com/office/drawing/2014/main" id="{18CFC8C1-67C5-455C-AAC1-338413D4B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5866" y="1989878"/>
            <a:ext cx="521208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Title Right">
            <a:extLst>
              <a:ext uri="{FF2B5EF4-FFF2-40B4-BE49-F238E27FC236}">
                <a16:creationId xmlns:a16="http://schemas.microsoft.com/office/drawing/2014/main" id="{BA001118-37CB-4927-A349-C0D3178E1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99279"/>
            <a:ext cx="5212080" cy="82391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800" b="0">
                <a:solidFill>
                  <a:srgbClr val="D733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right column heading</a:t>
            </a:r>
          </a:p>
        </p:txBody>
      </p:sp>
      <p:sp>
        <p:nvSpPr>
          <p:cNvPr id="6" name="Content Placeholder Right">
            <a:extLst>
              <a:ext uri="{FF2B5EF4-FFF2-40B4-BE49-F238E27FC236}">
                <a16:creationId xmlns:a16="http://schemas.microsoft.com/office/drawing/2014/main" id="{FFD68788-1515-4FDE-890A-643522C68A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89878"/>
            <a:ext cx="5212080" cy="41997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">
            <a:extLst>
              <a:ext uri="{FF2B5EF4-FFF2-40B4-BE49-F238E27FC236}">
                <a16:creationId xmlns:a16="http://schemas.microsoft.com/office/drawing/2014/main" id="{A0DC7C72-A8F7-4224-A9B1-BF8B032C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47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">
            <a:extLst>
              <a:ext uri="{FF2B5EF4-FFF2-40B4-BE49-F238E27FC236}">
                <a16:creationId xmlns:a16="http://schemas.microsoft.com/office/drawing/2014/main" id="{50DEA1C2-3B9B-4C61-B9C1-95E92E31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0B73BD0A-7F58-4DC5-B1D9-8439C1D6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3E6CB-2C77-4659-8ABA-8C2B4BD2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67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>
            <a:extLst>
              <a:ext uri="{FF2B5EF4-FFF2-40B4-BE49-F238E27FC236}">
                <a16:creationId xmlns:a16="http://schemas.microsoft.com/office/drawing/2014/main" id="{BBA01BC0-EE51-B44C-9DF3-F29ED6EA8297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ETA Tagline">
            <a:extLst>
              <a:ext uri="{FF2B5EF4-FFF2-40B4-BE49-F238E27FC236}">
                <a16:creationId xmlns:a16="http://schemas.microsoft.com/office/drawing/2014/main" id="{F8CB0E61-E338-4A3F-B0C3-6FE8C56718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4B2BBB3F-DFCB-4306-A3B4-E1931B46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21E0F167-436E-4AAC-B149-D0B0439F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08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6CA0A74B-9706-F14D-936C-7255AD1930B5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Top Corner Embellishment">
            <a:extLst>
              <a:ext uri="{FF2B5EF4-FFF2-40B4-BE49-F238E27FC236}">
                <a16:creationId xmlns:a16="http://schemas.microsoft.com/office/drawing/2014/main" id="{31258A17-C871-4FB3-B25D-FD074705B0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73958" y="98902"/>
            <a:ext cx="1110742" cy="882858"/>
            <a:chOff x="-349094" y="75201"/>
            <a:chExt cx="816665" cy="649115"/>
          </a:xfrm>
          <a:solidFill>
            <a:srgbClr val="D73347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85C913B-C918-4648-A2D5-67D36FA0CBFC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BAC7268-14E0-4E40-A27F-5CD1B99EB8C6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ED6A5E5-5D92-463C-AACF-EC8C2E9D2591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2" name="ETA Tagline">
            <a:extLst>
              <a:ext uri="{FF2B5EF4-FFF2-40B4-BE49-F238E27FC236}">
                <a16:creationId xmlns:a16="http://schemas.microsoft.com/office/drawing/2014/main" id="{2B829376-546E-46B9-98B4-30475B1AD6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7" name="Slide Number">
            <a:extLst>
              <a:ext uri="{FF2B5EF4-FFF2-40B4-BE49-F238E27FC236}">
                <a16:creationId xmlns:a16="http://schemas.microsoft.com/office/drawing/2014/main" id="{8090F5B9-C4F2-45B7-BA66-AA5C6B50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7D3B4C49-C6BA-41E7-B71C-22A0C9AE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37744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Caption">
            <a:extLst>
              <a:ext uri="{FF2B5EF4-FFF2-40B4-BE49-F238E27FC236}">
                <a16:creationId xmlns:a16="http://schemas.microsoft.com/office/drawing/2014/main" id="{896BE454-1C77-4AE2-9537-397FA5265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300731"/>
            <a:ext cx="3932237" cy="2560320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000" i="1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07FB22A7-9223-4C98-AE44-1CE62BD7E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01D062C9-4BB1-48A5-9C8D-6735985CC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11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>
                <a:latin typeface="Verdana Pro" panose="020B0604030504040204" pitchFamily="34" charset="0"/>
              </a:defRPr>
            </a:lvl1pPr>
            <a:lvl2pPr marL="800100" indent="-342900">
              <a:buFont typeface="Courier New" panose="02070309020205020404" pitchFamily="49" charset="0"/>
              <a:buChar char="o"/>
              <a:defRPr sz="2400">
                <a:latin typeface="Verdana Pro" panose="020B0604030504040204" pitchFamily="34" charset="0"/>
              </a:defRPr>
            </a:lvl2pPr>
            <a:lvl3pPr marL="1200150" indent="-285750">
              <a:defRPr sz="2000">
                <a:latin typeface="Verdana Pro" panose="020B0604030504040204" pitchFamily="34" charset="0"/>
              </a:defRPr>
            </a:lvl3pPr>
            <a:lvl4pPr marL="1657350" indent="-285750">
              <a:buFont typeface="Calibri" panose="020F0502020204030204" pitchFamily="34" charset="0"/>
              <a:buChar char="-"/>
              <a:defRPr sz="2000">
                <a:latin typeface="Verdana Pro" panose="020B0604030504040204" pitchFamily="34" charset="0"/>
              </a:defRPr>
            </a:lvl4pPr>
            <a:lvl5pPr>
              <a:defRPr>
                <a:latin typeface="Verdana Pro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57B0-E9DE-4461-851F-1502276C25A2}" type="datetime1">
              <a:rPr lang="en-US" smtClean="0"/>
              <a:t>4/6/2021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64554-D61B-4F41-91A9-8F0C3A7E75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003AF4FD-18EA-A548-9BC8-934321BCE8B2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Top Corner Embellishment">
            <a:extLst>
              <a:ext uri="{FF2B5EF4-FFF2-40B4-BE49-F238E27FC236}">
                <a16:creationId xmlns:a16="http://schemas.microsoft.com/office/drawing/2014/main" id="{F394876E-3573-4EC0-BB7C-70E02E14CF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83583" y="108528"/>
            <a:ext cx="1110742" cy="882858"/>
            <a:chOff x="-349094" y="75201"/>
            <a:chExt cx="816665" cy="649115"/>
          </a:xfrm>
          <a:solidFill>
            <a:srgbClr val="D73347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C822380-D571-4572-8696-087937615352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FD818E-234C-4B59-96E4-F4CDAA9252E6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0E2A638-2009-43D7-805B-FB7628B42C76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2" name="ETA Tagline">
            <a:extLst>
              <a:ext uri="{FF2B5EF4-FFF2-40B4-BE49-F238E27FC236}">
                <a16:creationId xmlns:a16="http://schemas.microsoft.com/office/drawing/2014/main" id="{77D38047-2F79-488F-8A42-8961AF100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7" name="Slide Number">
            <a:extLst>
              <a:ext uri="{FF2B5EF4-FFF2-40B4-BE49-F238E27FC236}">
                <a16:creationId xmlns:a16="http://schemas.microsoft.com/office/drawing/2014/main" id="{B055653F-EAF2-4CBA-949A-2120180C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3CBBA5EA-DF9F-4637-9E25-488F955B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237744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Caption">
            <a:extLst>
              <a:ext uri="{FF2B5EF4-FFF2-40B4-BE49-F238E27FC236}">
                <a16:creationId xmlns:a16="http://schemas.microsoft.com/office/drawing/2014/main" id="{ACE185BF-D479-4469-B290-584318A7463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300730"/>
            <a:ext cx="3932237" cy="2560320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000" i="1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caption / subtitle</a:t>
            </a:r>
          </a:p>
        </p:txBody>
      </p:sp>
      <p:sp>
        <p:nvSpPr>
          <p:cNvPr id="3" name="Picture Placeholder">
            <a:extLst>
              <a:ext uri="{FF2B5EF4-FFF2-40B4-BE49-F238E27FC236}">
                <a16:creationId xmlns:a16="http://schemas.microsoft.com/office/drawing/2014/main" id="{DABA74C2-14DB-422A-8954-B53A9CACED5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457201"/>
            <a:ext cx="6172200" cy="540385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3" panose="05040102010807070707" pitchFamily="18" charset="2"/>
              <a:buNone/>
              <a:tabLst/>
              <a:defRPr sz="2000" i="1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18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3" panose="05040102010807070707" pitchFamily="18" charset="2"/>
              <a:buNone/>
              <a:tabLst/>
              <a:defRPr/>
            </a:pPr>
            <a:r>
              <a:rPr lang="en-US" dirty="0"/>
              <a:t>Click icon to add picture, or drag and drop from your files.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9B6039DB-1CBA-4C01-87BE-4FAC63D5E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35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arget Icon">
            <a:extLst>
              <a:ext uri="{FF2B5EF4-FFF2-40B4-BE49-F238E27FC236}">
                <a16:creationId xmlns:a16="http://schemas.microsoft.com/office/drawing/2014/main" id="{CE7F2329-9AB5-4502-9A32-DC50A392F5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37959"/>
            <a:ext cx="457200" cy="457200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FEA3DEE6-72F4-49C9-965D-E6F849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CF31141F-3166-4574-964B-985B9D39E8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Enter Title for Objectives Slide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17AAC5FF-8264-4C60-8AAC-1B83EE24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365760" indent="-365760">
              <a:buFont typeface="Wingdings 2" panose="05020102010507070707" pitchFamily="18" charset="2"/>
              <a:buChar char=""/>
              <a:defRPr/>
            </a:lvl1pPr>
            <a:lvl2pPr marL="822960">
              <a:defRPr/>
            </a:lvl2pPr>
            <a:lvl3pPr marL="1280160">
              <a:defRPr/>
            </a:lvl3pPr>
            <a:lvl4pPr marL="1737360">
              <a:defRPr/>
            </a:lvl4pPr>
            <a:lvl5pPr marL="21945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3E5B53C0-0C47-43AC-BBAB-8355450A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391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al Langu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avel Icon">
            <a:extLst>
              <a:ext uri="{FF2B5EF4-FFF2-40B4-BE49-F238E27FC236}">
                <a16:creationId xmlns:a16="http://schemas.microsoft.com/office/drawing/2014/main" id="{CE7F2329-9AB5-4502-9A32-DC50A392F5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237959"/>
            <a:ext cx="457200" cy="457200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FEA3DEE6-72F4-49C9-965D-E6F849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CF31141F-3166-4574-964B-985B9D39E8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5866" y="46208"/>
            <a:ext cx="11081334" cy="7863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Section name / Title / Reference Info</a:t>
            </a:r>
          </a:p>
        </p:txBody>
      </p:sp>
      <p:sp>
        <p:nvSpPr>
          <p:cNvPr id="11" name="Subtitle Placeholder">
            <a:extLst>
              <a:ext uri="{FF2B5EF4-FFF2-40B4-BE49-F238E27FC236}">
                <a16:creationId xmlns:a16="http://schemas.microsoft.com/office/drawing/2014/main" id="{A61A414C-2D35-452C-843D-37948489DBB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5866" y="983171"/>
            <a:ext cx="11080750" cy="533657"/>
          </a:xfrm>
        </p:spPr>
        <p:txBody>
          <a:bodyPr anchor="ctr">
            <a:noAutofit/>
          </a:bodyPr>
          <a:lstStyle>
            <a:lvl1pPr marL="0" indent="0">
              <a:buNone/>
              <a:defRPr sz="2000" i="1">
                <a:solidFill>
                  <a:schemeClr val="accent3">
                    <a:lumMod val="75000"/>
                    <a:lumOff val="25000"/>
                  </a:schemeClr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Additional info if applicable, otherwise, delete this block.</a:t>
            </a:r>
          </a:p>
        </p:txBody>
      </p:sp>
      <p:sp>
        <p:nvSpPr>
          <p:cNvPr id="8" name="Legal Language">
            <a:extLst>
              <a:ext uri="{FF2B5EF4-FFF2-40B4-BE49-F238E27FC236}">
                <a16:creationId xmlns:a16="http://schemas.microsoft.com/office/drawing/2014/main" id="{8AE1AC09-B139-44BF-A4A9-AF0951E502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5866" y="1667407"/>
            <a:ext cx="11080750" cy="3291869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This slide format is to draw attention to precise legal language.  Place legal language here.</a:t>
            </a:r>
          </a:p>
        </p:txBody>
      </p:sp>
      <p:sp>
        <p:nvSpPr>
          <p:cNvPr id="12" name="Bottom Callout">
            <a:extLst>
              <a:ext uri="{FF2B5EF4-FFF2-40B4-BE49-F238E27FC236}">
                <a16:creationId xmlns:a16="http://schemas.microsoft.com/office/drawing/2014/main" id="{754DB676-0691-483D-9B70-22D586974A2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05866" y="5106992"/>
            <a:ext cx="8983593" cy="1046382"/>
          </a:xfrm>
          <a:solidFill>
            <a:srgbClr val="F3F4F4"/>
          </a:solidFill>
          <a:ln>
            <a:solidFill>
              <a:schemeClr val="accent4"/>
            </a:solidFill>
          </a:ln>
        </p:spPr>
        <p:txBody>
          <a:bodyPr lIns="182880" rIns="182880" anchor="ctr">
            <a:normAutofit/>
          </a:bodyPr>
          <a:lstStyle>
            <a:lvl1pPr marL="0" indent="0" algn="l">
              <a:buNone/>
              <a:defRPr sz="2400" b="0">
                <a:solidFill>
                  <a:srgbClr val="D733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If needed, include a callout note about the language here.  Otherwise, delete this block.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3E5B53C0-0C47-43AC-BBAB-8355450A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99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ies 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">
            <a:extLst>
              <a:ext uri="{FF2B5EF4-FFF2-40B4-BE49-F238E27FC236}">
                <a16:creationId xmlns:a16="http://schemas.microsoft.com/office/drawing/2014/main" id="{FEA3DEE6-72F4-49C9-965D-E6F849A5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eries Number Placeholder">
            <a:extLst>
              <a:ext uri="{FF2B5EF4-FFF2-40B4-BE49-F238E27FC236}">
                <a16:creationId xmlns:a16="http://schemas.microsoft.com/office/drawing/2014/main" id="{16070457-0FCD-4498-B260-1DF64FEA18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18459"/>
            <a:ext cx="505609" cy="702758"/>
          </a:xfrm>
        </p:spPr>
        <p:txBody>
          <a:bodyPr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CF31141F-3166-4574-964B-985B9D39E8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Enter title for series slide, and insert number to the left.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17AAC5FF-8264-4C60-8AAC-1B83EE24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3E5B53C0-0C47-43AC-BBAB-8355450A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451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682D1BF7-AC26-E146-A430-DFF448049B7A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Left Quote Mark">
            <a:extLst>
              <a:ext uri="{FF2B5EF4-FFF2-40B4-BE49-F238E27FC236}">
                <a16:creationId xmlns:a16="http://schemas.microsoft.com/office/drawing/2014/main" id="{5D47C9C7-C3BD-40CF-B27A-069A49E88B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158" y="0"/>
            <a:ext cx="914400" cy="914400"/>
          </a:xfrm>
          <a:prstGeom prst="rect">
            <a:avLst/>
          </a:prstGeom>
        </p:spPr>
      </p:pic>
      <p:pic>
        <p:nvPicPr>
          <p:cNvPr id="14" name="Right Quote Mark">
            <a:extLst>
              <a:ext uri="{FF2B5EF4-FFF2-40B4-BE49-F238E27FC236}">
                <a16:creationId xmlns:a16="http://schemas.microsoft.com/office/drawing/2014/main" id="{B80C15CF-8A47-4F88-918A-4CF8B22EBA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13443" y="4044115"/>
            <a:ext cx="914400" cy="914400"/>
          </a:xfrm>
          <a:prstGeom prst="rect">
            <a:avLst/>
          </a:prstGeom>
        </p:spPr>
      </p:pic>
      <p:pic>
        <p:nvPicPr>
          <p:cNvPr id="9" name="ETA Tagline">
            <a:extLst>
              <a:ext uri="{FF2B5EF4-FFF2-40B4-BE49-F238E27FC236}">
                <a16:creationId xmlns:a16="http://schemas.microsoft.com/office/drawing/2014/main" id="{F8CB0E61-E338-4A3F-B0C3-6FE8C56718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4B2BBB3F-DFCB-4306-A3B4-E1931B461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Quote">
            <a:extLst>
              <a:ext uri="{FF2B5EF4-FFF2-40B4-BE49-F238E27FC236}">
                <a16:creationId xmlns:a16="http://schemas.microsoft.com/office/drawing/2014/main" id="{F046EAE4-D05C-4D87-919D-EC13480421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72584" y="235671"/>
            <a:ext cx="9846832" cy="4519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sz="3200" i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Type quote here</a:t>
            </a:r>
          </a:p>
        </p:txBody>
      </p:sp>
      <p:sp>
        <p:nvSpPr>
          <p:cNvPr id="11" name="Attribution">
            <a:extLst>
              <a:ext uri="{FF2B5EF4-FFF2-40B4-BE49-F238E27FC236}">
                <a16:creationId xmlns:a16="http://schemas.microsoft.com/office/drawing/2014/main" id="{50375305-F449-4711-B275-BE2947E160B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172584" y="4905487"/>
            <a:ext cx="9846832" cy="1101015"/>
          </a:xfrm>
          <a:prstGeom prst="rect">
            <a:avLst/>
          </a:prstGeom>
          <a:solidFill>
            <a:srgbClr val="F3F4F4"/>
          </a:solidFill>
          <a:ln>
            <a:solidFill>
              <a:schemeClr val="accent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640080" indent="-640080" algn="r">
              <a:buClr>
                <a:schemeClr val="accent1"/>
              </a:buClr>
              <a:buFont typeface="Webdings" panose="05030102010509060703" pitchFamily="18" charset="2"/>
              <a:buChar char=""/>
              <a:defRPr sz="3200" b="1">
                <a:solidFill>
                  <a:srgbClr val="D73347"/>
                </a:solidFill>
              </a:defRPr>
            </a:lvl1pPr>
            <a:lvl2pPr marL="457200" indent="0" algn="r">
              <a:buNone/>
              <a:defRPr i="1"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FirstName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Additional info if applicable, delete line otherwise</a:t>
            </a:r>
          </a:p>
        </p:txBody>
      </p:sp>
      <p:sp>
        <p:nvSpPr>
          <p:cNvPr id="3" name="Footer Placeholder">
            <a:extLst>
              <a:ext uri="{FF2B5EF4-FFF2-40B4-BE49-F238E27FC236}">
                <a16:creationId xmlns:a16="http://schemas.microsoft.com/office/drawing/2014/main" id="{21E0F167-436E-4AAC-B149-D0B0439F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660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Re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Web Laptop Icon">
            <a:extLst>
              <a:ext uri="{FF2B5EF4-FFF2-40B4-BE49-F238E27FC236}">
                <a16:creationId xmlns:a16="http://schemas.microsoft.com/office/drawing/2014/main" id="{33D34E40-E41B-49F0-BBE4-61974CC886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2696" y="235414"/>
            <a:ext cx="409908" cy="409908"/>
          </a:xfrm>
          <a:prstGeom prst="rect">
            <a:avLst/>
          </a:prstGeom>
        </p:spPr>
      </p:pic>
      <p:sp>
        <p:nvSpPr>
          <p:cNvPr id="7" name="Slide Number">
            <a:extLst>
              <a:ext uri="{FF2B5EF4-FFF2-40B4-BE49-F238E27FC236}">
                <a16:creationId xmlns:a16="http://schemas.microsoft.com/office/drawing/2014/main" id="{07E76459-9783-4638-A403-290188AF8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7785-F6D6-45F8-833E-07BD8468009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BCC9EA8F-2DFF-4F02-95B9-44E5CC5ED0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Enter Title for Resources Slide</a:t>
            </a:r>
          </a:p>
        </p:txBody>
      </p:sp>
      <p:sp>
        <p:nvSpPr>
          <p:cNvPr id="3" name="Content Placeholder Left">
            <a:extLst>
              <a:ext uri="{FF2B5EF4-FFF2-40B4-BE49-F238E27FC236}">
                <a16:creationId xmlns:a16="http://schemas.microsoft.com/office/drawing/2014/main" id="{2BE8F200-D8FA-4BA3-841A-0AA90D44A05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161144"/>
            <a:ext cx="5181600" cy="5015820"/>
          </a:xfrm>
        </p:spPr>
        <p:txBody>
          <a:bodyPr>
            <a:noAutofit/>
          </a:bodyPr>
          <a:lstStyle>
            <a:lvl1pPr>
              <a:defRPr sz="2200"/>
            </a:lvl1pPr>
            <a:lvl2pPr marL="228600" indent="0">
              <a:spcBef>
                <a:spcPts val="400"/>
              </a:spcBef>
              <a:buNone/>
              <a:defRPr sz="1800" i="1">
                <a:solidFill>
                  <a:schemeClr val="accent3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457200" indent="-228600">
              <a:buClr>
                <a:schemeClr val="accent1"/>
              </a:buClr>
              <a:buSzPct val="70000"/>
              <a:buFont typeface="Wingdings 3" panose="05040102010807070707" pitchFamily="18" charset="2"/>
              <a:buChar char=""/>
              <a:defRPr sz="1800" u="sng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/>
              <a:t>Name of Reference Item</a:t>
            </a:r>
          </a:p>
          <a:p>
            <a:pPr lvl="1"/>
            <a:r>
              <a:rPr lang="en-US" dirty="0"/>
              <a:t>Details about resource here</a:t>
            </a:r>
          </a:p>
          <a:p>
            <a:pPr lvl="2"/>
            <a:r>
              <a:rPr lang="en-US" dirty="0"/>
              <a:t>www.address.com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Right">
            <a:extLst>
              <a:ext uri="{FF2B5EF4-FFF2-40B4-BE49-F238E27FC236}">
                <a16:creationId xmlns:a16="http://schemas.microsoft.com/office/drawing/2014/main" id="{134CD3E4-027C-4B7D-A65C-7DBA57E9002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161144"/>
            <a:ext cx="5181600" cy="5015820"/>
          </a:xfrm>
        </p:spPr>
        <p:txBody>
          <a:bodyPr>
            <a:noAutofit/>
          </a:bodyPr>
          <a:lstStyle>
            <a:lvl1pPr>
              <a:defRPr sz="2200"/>
            </a:lvl1pPr>
            <a:lvl2pPr marL="228600" indent="0">
              <a:spcBef>
                <a:spcPts val="400"/>
              </a:spcBef>
              <a:buNone/>
              <a:defRPr sz="1800" i="1">
                <a:solidFill>
                  <a:schemeClr val="accent3">
                    <a:lumMod val="75000"/>
                    <a:lumOff val="25000"/>
                  </a:schemeClr>
                </a:solidFill>
                <a:latin typeface="+mj-lt"/>
              </a:defRPr>
            </a:lvl2pPr>
            <a:lvl3pPr marL="457200" indent="-228600">
              <a:buClr>
                <a:schemeClr val="accent1"/>
              </a:buClr>
              <a:buSzPct val="70000"/>
              <a:buFont typeface="Wingdings 3" panose="05040102010807070707" pitchFamily="18" charset="2"/>
              <a:buChar char="Æ"/>
              <a:defRPr sz="1800" u="sng">
                <a:solidFill>
                  <a:schemeClr val="accent6"/>
                </a:solidFill>
              </a:defRPr>
            </a:lvl3pPr>
          </a:lstStyle>
          <a:p>
            <a:pPr lvl="0"/>
            <a:r>
              <a:rPr lang="en-US" dirty="0"/>
              <a:t>Name of Reference Item</a:t>
            </a:r>
          </a:p>
          <a:p>
            <a:pPr lvl="1"/>
            <a:r>
              <a:rPr lang="en-US" dirty="0"/>
              <a:t>Details about resource here</a:t>
            </a:r>
          </a:p>
          <a:p>
            <a:pPr lvl="2"/>
            <a:r>
              <a:rPr lang="en-US" dirty="0"/>
              <a:t>www.address.com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">
            <a:extLst>
              <a:ext uri="{FF2B5EF4-FFF2-40B4-BE49-F238E27FC236}">
                <a16:creationId xmlns:a16="http://schemas.microsoft.com/office/drawing/2014/main" id="{1EDEE5CB-3268-42B3-8050-AE7311A6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312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A8CB14E-220E-414B-B986-E56C39B5F24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4A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">
            <a:extLst>
              <a:ext uri="{FF2B5EF4-FFF2-40B4-BE49-F238E27FC236}">
                <a16:creationId xmlns:a16="http://schemas.microsoft.com/office/drawing/2014/main" id="{DAE136CE-2099-43E6-A78F-37528C2B1C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86075" y="2689621"/>
            <a:ext cx="6419850" cy="1478758"/>
          </a:xfrm>
        </p:spPr>
        <p:txBody>
          <a:bodyPr lIns="91440" anchor="ctr">
            <a:noAutofit/>
          </a:bodyPr>
          <a:lstStyle>
            <a:lvl1pPr algn="ctr">
              <a:defRPr sz="5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Add “Thank You” Title</a:t>
            </a:r>
          </a:p>
        </p:txBody>
      </p:sp>
      <p:sp>
        <p:nvSpPr>
          <p:cNvPr id="3" name="Closing Message">
            <a:extLst>
              <a:ext uri="{FF2B5EF4-FFF2-40B4-BE49-F238E27FC236}">
                <a16:creationId xmlns:a16="http://schemas.microsoft.com/office/drawing/2014/main" id="{C25573A4-A9C4-47F0-9576-FF873A4291C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82768" y="4594904"/>
            <a:ext cx="5630770" cy="1135061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 closing message if applicable.  Otherwise, delete this block.</a:t>
            </a:r>
          </a:p>
        </p:txBody>
      </p:sp>
      <p:sp>
        <p:nvSpPr>
          <p:cNvPr id="8" name="Web Link Box">
            <a:extLst>
              <a:ext uri="{FF2B5EF4-FFF2-40B4-BE49-F238E27FC236}">
                <a16:creationId xmlns:a16="http://schemas.microsoft.com/office/drawing/2014/main" id="{88993FED-B01D-4F51-A3E8-62F2BB5B13F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3447200" y="5889950"/>
            <a:ext cx="5297600" cy="787542"/>
          </a:xfrm>
          <a:noFill/>
          <a:ln w="19050" cmpd="sng">
            <a:noFill/>
            <a:prstDash val="dash"/>
            <a:beve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0" rIns="91440" bIns="0" anchor="b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Insert Web support link and info here.</a:t>
            </a:r>
          </a:p>
        </p:txBody>
      </p:sp>
    </p:spTree>
    <p:extLst>
      <p:ext uri="{BB962C8B-B14F-4D97-AF65-F5344CB8AC3E}">
        <p14:creationId xmlns:p14="http://schemas.microsoft.com/office/powerpoint/2010/main" val="181467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>
              <a:defRPr sz="4400" cap="all" baseline="0">
                <a:solidFill>
                  <a:srgbClr val="003894"/>
                </a:solidFill>
                <a:latin typeface="Verdana Pro SemiBold" panose="020B060402020202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9A3637"/>
                </a:solidFill>
                <a:latin typeface="Verdana Pro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0" y="10859"/>
            <a:ext cx="12192000" cy="1079876"/>
          </a:xfrm>
          <a:prstGeom prst="rect">
            <a:avLst/>
          </a:prstGeom>
          <a:solidFill>
            <a:srgbClr val="355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solidFill>
            <a:srgbClr val="355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AC667A-7700-4AE6-8CD8-4B3F57D68F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173" y="2292094"/>
            <a:ext cx="3747354" cy="184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2514600"/>
            <a:ext cx="12192000" cy="63125"/>
            <a:chOff x="507492" y="1501519"/>
            <a:chExt cx="8129016" cy="63125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0" y="2640850"/>
            <a:ext cx="12192000" cy="2941536"/>
          </a:xfrm>
          <a:prstGeom prst="rect">
            <a:avLst/>
          </a:prstGeom>
          <a:solidFill>
            <a:srgbClr val="3553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11" name="Group 10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  <a:latin typeface="Verdana Pro SemiBold" panose="020B07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Verdana Pro" panose="020B060403050404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 Pro" panose="020B0604030504040204" pitchFamily="34" charset="0"/>
              </a:defRPr>
            </a:lvl1pPr>
          </a:lstStyle>
          <a:p>
            <a:fld id="{A361BC19-3C1C-419B-967D-24B505E445A1}" type="datetime1">
              <a:rPr lang="en-US" smtClean="0"/>
              <a:t>4/6/2021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 Pro" panose="020B0604030504040204" pitchFamily="34" charset="0"/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9BD7FB1-DD1A-4F54-B788-7203CFC296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23" y="437629"/>
            <a:ext cx="3747354" cy="184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19742-B9ED-4F3D-8279-CD502044FA11}" type="datetime1">
              <a:rPr lang="en-US" smtClean="0"/>
              <a:t>4/6/2021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27F07-1847-422E-97E4-A37CD4C22474}" type="datetime1">
              <a:rPr lang="en-US" smtClean="0"/>
              <a:t>4/6/2021</a:t>
            </a:fld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2E9606-0BE7-4186-B4F0-FBFAB9C70C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5074" y="6261313"/>
            <a:ext cx="2157503" cy="52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D0B3-840A-4446-958F-8F06807BC0F9}" type="datetime1">
              <a:rPr lang="en-US" smtClean="0"/>
              <a:t>4/6/2021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60221" y="6172199"/>
            <a:ext cx="2225361" cy="549277"/>
          </a:xfrm>
        </p:spPr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35539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>
                <a:solidFill>
                  <a:srgbClr val="35539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5815-8D97-4BF5-8A19-BF3576F96265}" type="datetime1">
              <a:rPr lang="en-US" smtClean="0"/>
              <a:t>4/6/2021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35068" y="6319908"/>
            <a:ext cx="6323082" cy="365126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>
                <a:solidFill>
                  <a:srgbClr val="35539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1B7AF-BDF1-403F-8089-9DA82299B085}" type="datetime1">
              <a:rPr lang="en-US" smtClean="0"/>
              <a:t>4/6/2021</a:t>
            </a:fld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DAF17958-E81F-4031-B558-F22217F27FFD}" type="datetime1">
              <a:rPr lang="en-US" smtClean="0"/>
              <a:t>4/6/2021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rgbClr val="9A3637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E241222F-52DB-472B-8FF6-B979321CC11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532" y="5840414"/>
            <a:ext cx="3652145" cy="88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rgbClr val="355390"/>
          </a:solidFill>
          <a:latin typeface="Verdana Pro" panose="020B0604030504040204" pitchFamily="34" charset="0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 Pro" panose="020B0604030504040204" pitchFamily="34" charset="0"/>
          <a:ea typeface="+mn-ea"/>
          <a:cs typeface="+mn-cs"/>
        </a:defRPr>
      </a:lvl1pPr>
      <a:lvl2pPr marL="796925" indent="-334963" algn="l" defTabSz="914400" rtl="0" eaLnBrk="1" latinLnBrk="0" hangingPunct="1">
        <a:lnSpc>
          <a:spcPct val="90000"/>
        </a:lnSpc>
        <a:spcBef>
          <a:spcPts val="600"/>
        </a:spcBef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Verdana Pro" panose="020B0604030504040204" pitchFamily="34" charset="0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Verdana Pro" panose="020B0604030504040204" pitchFamily="34" charset="0"/>
          <a:ea typeface="+mn-ea"/>
          <a:cs typeface="+mn-cs"/>
        </a:defRPr>
      </a:lvl3pPr>
      <a:lvl4pPr marL="1662113" indent="-285750" algn="l" defTabSz="914400" rtl="0" eaLnBrk="1" latinLnBrk="0" hangingPunct="1">
        <a:lnSpc>
          <a:spcPct val="90000"/>
        </a:lnSpc>
        <a:spcBef>
          <a:spcPts val="600"/>
        </a:spcBef>
        <a:buFont typeface="Calibri" panose="020F0502020204030204" pitchFamily="34" charset="0"/>
        <a:buChar char="-"/>
        <a:defRPr sz="2000" kern="1200">
          <a:solidFill>
            <a:schemeClr val="tx1"/>
          </a:solidFill>
          <a:latin typeface="Verdana Pro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D2E7895A-4DC1-714D-ACF9-F8808388C78C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Gray Line">
            <a:extLst>
              <a:ext uri="{FF2B5EF4-FFF2-40B4-BE49-F238E27FC236}">
                <a16:creationId xmlns:a16="http://schemas.microsoft.com/office/drawing/2014/main" id="{2D9CB85B-CDB3-40F6-9772-D467496C5D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54008"/>
            <a:ext cx="12192000" cy="27432"/>
          </a:xfrm>
          <a:prstGeom prst="rect">
            <a:avLst/>
          </a:prstGeom>
          <a:gradFill>
            <a:gsLst>
              <a:gs pos="8000">
                <a:srgbClr val="C8C8C6"/>
              </a:gs>
              <a:gs pos="0">
                <a:schemeClr val="accent4">
                  <a:lumMod val="85000"/>
                </a:schemeClr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ETA Tagline">
            <a:extLst>
              <a:ext uri="{FF2B5EF4-FFF2-40B4-BE49-F238E27FC236}">
                <a16:creationId xmlns:a16="http://schemas.microsoft.com/office/drawing/2014/main" id="{B8354039-63F9-4F85-A74E-784D07722F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6" name="Slide Number">
            <a:extLst>
              <a:ext uri="{FF2B5EF4-FFF2-40B4-BE49-F238E27FC236}">
                <a16:creationId xmlns:a16="http://schemas.microsoft.com/office/drawing/2014/main" id="{A1572889-5393-4231-B195-9251F27C13AF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84678" y="6356350"/>
            <a:ext cx="652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rgbClr val="F3F4F4"/>
                </a:solidFill>
              </a:defRPr>
            </a:lvl1pPr>
          </a:lstStyle>
          <a:p>
            <a:fld id="{158B7785-F6D6-45F8-833E-07BD846800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D0834ABB-946B-471F-87D5-D81FC8FF23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05866" y="46208"/>
            <a:ext cx="11081334" cy="786384"/>
          </a:xfrm>
          <a:prstGeom prst="rect">
            <a:avLst/>
          </a:prstGeom>
        </p:spPr>
        <p:txBody>
          <a:bodyPr vert="horz" lIns="18288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E5CB76F7-62AF-4D93-B023-FFC586BFA1E2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05866" y="1137446"/>
            <a:ext cx="11081334" cy="5039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C6F6E286-73CB-45E0-AF89-B50934118376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43982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0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34A7D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800"/>
        </a:spcBef>
        <a:buClr>
          <a:srgbClr val="D73347"/>
        </a:buClr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800"/>
        </a:spcBef>
        <a:buClr>
          <a:srgbClr val="D73347"/>
        </a:buClr>
        <a:buFont typeface="Wingdings 3" panose="05040102010807070707" pitchFamily="18" charset="2"/>
        <a:buChar char="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2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C56F7A7C-3057-9943-8EBC-11A397AF08D9}"/>
              </a:ext>
            </a:extLst>
          </p:cNvPr>
          <p:cNvSpPr/>
          <p:nvPr userDrawn="1"/>
        </p:nvSpPr>
        <p:spPr>
          <a:xfrm flipH="1">
            <a:off x="10722542" y="5958038"/>
            <a:ext cx="1469454" cy="899962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ETA Tagline">
            <a:extLst>
              <a:ext uri="{FF2B5EF4-FFF2-40B4-BE49-F238E27FC236}">
                <a16:creationId xmlns:a16="http://schemas.microsoft.com/office/drawing/2014/main" id="{B8354039-63F9-4F85-A74E-784D07722F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70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87" y="6399892"/>
            <a:ext cx="2266231" cy="274320"/>
          </a:xfrm>
          <a:prstGeom prst="rect">
            <a:avLst/>
          </a:prstGeom>
        </p:spPr>
      </p:pic>
      <p:sp>
        <p:nvSpPr>
          <p:cNvPr id="16" name="Gray Line">
            <a:extLst>
              <a:ext uri="{FF2B5EF4-FFF2-40B4-BE49-F238E27FC236}">
                <a16:creationId xmlns:a16="http://schemas.microsoft.com/office/drawing/2014/main" id="{2D9CB85B-CDB3-40F6-9772-D467496C5D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54008"/>
            <a:ext cx="12192000" cy="27432"/>
          </a:xfrm>
          <a:prstGeom prst="rect">
            <a:avLst/>
          </a:prstGeom>
          <a:gradFill>
            <a:gsLst>
              <a:gs pos="8000">
                <a:srgbClr val="C8C8C6"/>
              </a:gs>
              <a:gs pos="0">
                <a:schemeClr val="accent4">
                  <a:lumMod val="85000"/>
                </a:schemeClr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Top Corner Embellishment">
            <a:extLst>
              <a:ext uri="{FF2B5EF4-FFF2-40B4-BE49-F238E27FC236}">
                <a16:creationId xmlns:a16="http://schemas.microsoft.com/office/drawing/2014/main" id="{8F95FEB6-FFF2-4F11-B483-D3D22A0B2F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73958" y="46208"/>
            <a:ext cx="1110742" cy="882858"/>
            <a:chOff x="-349094" y="75201"/>
            <a:chExt cx="816665" cy="649115"/>
          </a:xfrm>
          <a:solidFill>
            <a:srgbClr val="D73347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4D73738-9E9A-48A2-88A3-D975822610A5}"/>
                </a:ext>
              </a:extLst>
            </p:cNvPr>
            <p:cNvSpPr/>
            <p:nvPr userDrawn="1"/>
          </p:nvSpPr>
          <p:spPr>
            <a:xfrm rot="2700000">
              <a:off x="-265319" y="-8574"/>
              <a:ext cx="649115" cy="816665"/>
            </a:xfrm>
            <a:custGeom>
              <a:avLst/>
              <a:gdLst>
                <a:gd name="connsiteX0" fmla="*/ 0 w 649115"/>
                <a:gd name="connsiteY0" fmla="*/ 167549 h 816665"/>
                <a:gd name="connsiteX1" fmla="*/ 167549 w 649115"/>
                <a:gd name="connsiteY1" fmla="*/ 0 h 816665"/>
                <a:gd name="connsiteX2" fmla="*/ 649115 w 649115"/>
                <a:gd name="connsiteY2" fmla="*/ 0 h 816665"/>
                <a:gd name="connsiteX3" fmla="*/ 649115 w 649115"/>
                <a:gd name="connsiteY3" fmla="*/ 816665 h 816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9115" h="816665">
                  <a:moveTo>
                    <a:pt x="0" y="167549"/>
                  </a:moveTo>
                  <a:lnTo>
                    <a:pt x="167549" y="0"/>
                  </a:lnTo>
                  <a:lnTo>
                    <a:pt x="649115" y="0"/>
                  </a:lnTo>
                  <a:lnTo>
                    <a:pt x="649115" y="81666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92F17B4-EB2C-4036-8F84-536981B24D75}"/>
                </a:ext>
              </a:extLst>
            </p:cNvPr>
            <p:cNvSpPr/>
            <p:nvPr userDrawn="1"/>
          </p:nvSpPr>
          <p:spPr>
            <a:xfrm rot="2700000">
              <a:off x="-261373" y="8838"/>
              <a:ext cx="622175" cy="762786"/>
            </a:xfrm>
            <a:custGeom>
              <a:avLst/>
              <a:gdLst>
                <a:gd name="connsiteX0" fmla="*/ 0 w 622175"/>
                <a:gd name="connsiteY0" fmla="*/ 140611 h 762786"/>
                <a:gd name="connsiteX1" fmla="*/ 140611 w 622175"/>
                <a:gd name="connsiteY1" fmla="*/ 0 h 762786"/>
                <a:gd name="connsiteX2" fmla="*/ 622175 w 622175"/>
                <a:gd name="connsiteY2" fmla="*/ 0 h 762786"/>
                <a:gd name="connsiteX3" fmla="*/ 622175 w 622175"/>
                <a:gd name="connsiteY3" fmla="*/ 762786 h 762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175" h="762786">
                  <a:moveTo>
                    <a:pt x="0" y="140611"/>
                  </a:moveTo>
                  <a:lnTo>
                    <a:pt x="140611" y="0"/>
                  </a:lnTo>
                  <a:lnTo>
                    <a:pt x="622175" y="0"/>
                  </a:lnTo>
                  <a:lnTo>
                    <a:pt x="622175" y="76278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2DE680A-B37E-41BD-BB42-D30A6C48656C}"/>
                </a:ext>
              </a:extLst>
            </p:cNvPr>
            <p:cNvSpPr/>
            <p:nvPr userDrawn="1"/>
          </p:nvSpPr>
          <p:spPr>
            <a:xfrm rot="2700000">
              <a:off x="-250498" y="56849"/>
              <a:ext cx="547907" cy="614248"/>
            </a:xfrm>
            <a:custGeom>
              <a:avLst/>
              <a:gdLst>
                <a:gd name="connsiteX0" fmla="*/ 0 w 547907"/>
                <a:gd name="connsiteY0" fmla="*/ 66341 h 614248"/>
                <a:gd name="connsiteX1" fmla="*/ 66342 w 547907"/>
                <a:gd name="connsiteY1" fmla="*/ 0 h 614248"/>
                <a:gd name="connsiteX2" fmla="*/ 389789 w 547907"/>
                <a:gd name="connsiteY2" fmla="*/ 0 h 614248"/>
                <a:gd name="connsiteX3" fmla="*/ 547907 w 547907"/>
                <a:gd name="connsiteY3" fmla="*/ 158118 h 614248"/>
                <a:gd name="connsiteX4" fmla="*/ 547907 w 547907"/>
                <a:gd name="connsiteY4" fmla="*/ 614248 h 61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907" h="614248">
                  <a:moveTo>
                    <a:pt x="0" y="66341"/>
                  </a:moveTo>
                  <a:lnTo>
                    <a:pt x="66342" y="0"/>
                  </a:lnTo>
                  <a:lnTo>
                    <a:pt x="389789" y="0"/>
                  </a:lnTo>
                  <a:cubicBezTo>
                    <a:pt x="477115" y="0"/>
                    <a:pt x="547907" y="70792"/>
                    <a:pt x="547907" y="158118"/>
                  </a:cubicBezTo>
                  <a:lnTo>
                    <a:pt x="547907" y="61424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Slide Number">
            <a:extLst>
              <a:ext uri="{FF2B5EF4-FFF2-40B4-BE49-F238E27FC236}">
                <a16:creationId xmlns:a16="http://schemas.microsoft.com/office/drawing/2014/main" id="{A1572889-5393-4231-B195-9251F27C13AF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84678" y="6356350"/>
            <a:ext cx="6529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158B7785-F6D6-45F8-833E-07BD846800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D0834ABB-946B-471F-87D5-D81FC8FF23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05866" y="46208"/>
            <a:ext cx="11081334" cy="786384"/>
          </a:xfrm>
          <a:prstGeom prst="rect">
            <a:avLst/>
          </a:prstGeom>
        </p:spPr>
        <p:txBody>
          <a:bodyPr vert="horz" lIns="18288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E5CB76F7-62AF-4D93-B023-FFC586BFA1E2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805866" y="1137446"/>
            <a:ext cx="11081334" cy="5039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">
            <a:extLst>
              <a:ext uri="{FF2B5EF4-FFF2-40B4-BE49-F238E27FC236}">
                <a16:creationId xmlns:a16="http://schemas.microsoft.com/office/drawing/2014/main" id="{C6F6E286-73CB-45E0-AF89-B50934118376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4439823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0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34A7D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800"/>
        </a:spcBef>
        <a:buClr>
          <a:srgbClr val="D73347"/>
        </a:buClr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5000"/>
        </a:lnSpc>
        <a:spcBef>
          <a:spcPts val="800"/>
        </a:spcBef>
        <a:buClr>
          <a:srgbClr val="D73347"/>
        </a:buClr>
        <a:buFont typeface="Wingdings 3" panose="05040102010807070707" pitchFamily="18" charset="2"/>
        <a:buChar char="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22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500"/>
        </a:spcBef>
        <a:buClr>
          <a:srgbClr val="D73347"/>
        </a:buClr>
        <a:buFont typeface="Wingdings 3" panose="05040102010807070707" pitchFamily="18" charset="2"/>
        <a:buChar char="ê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dibiase@manhattanstrategy.co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nlacorteklein@atlasresearch.us" TargetMode="External"/><Relationship Id="rId4" Type="http://schemas.openxmlformats.org/officeDocument/2006/relationships/hyperlink" Target="mailto:cborden@nchv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l.gov/agencies/eta/jobcorps/job-corps-scholar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6" Type="http://schemas.openxmlformats.org/officeDocument/2006/relationships/hyperlink" Target="mailto:JobCorpsScholars@dol.gov" TargetMode="External"/><Relationship Id="rId5" Type="http://schemas.openxmlformats.org/officeDocument/2006/relationships/hyperlink" Target="mailto:dayton.angela@dol.gov" TargetMode="External"/><Relationship Id="rId4" Type="http://schemas.openxmlformats.org/officeDocument/2006/relationships/hyperlink" Target="mailto:mills.michelle.v@dol.gov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7034" y="2452454"/>
            <a:ext cx="9432259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The Homeless </a:t>
            </a:r>
            <a:r>
              <a:rPr lang="en-US" dirty="0" smtClean="0"/>
              <a:t>Veterans</a:t>
            </a:r>
            <a:r>
              <a:rPr lang="en-US" dirty="0"/>
              <a:t>’ R</a:t>
            </a:r>
            <a:r>
              <a:rPr lang="en-US" dirty="0" smtClean="0"/>
              <a:t>eintegration </a:t>
            </a:r>
            <a:r>
              <a:rPr lang="en-US" dirty="0"/>
              <a:t>P</a:t>
            </a:r>
            <a:r>
              <a:rPr lang="en-US" dirty="0" smtClean="0"/>
              <a:t>rogram &amp; Job </a:t>
            </a:r>
            <a:r>
              <a:rPr lang="en-US" dirty="0" smtClean="0"/>
              <a:t>Corps’ Scholars Grant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9013" y="4416447"/>
            <a:ext cx="9860280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i="1" dirty="0" smtClean="0"/>
              <a:t>US Department of Labor, Employment and Training Administration</a:t>
            </a:r>
          </a:p>
          <a:p>
            <a:pPr algn="ctr"/>
            <a:r>
              <a:rPr lang="en-US" sz="2400" i="1" dirty="0" smtClean="0"/>
              <a:t>Office of Job Corps </a:t>
            </a:r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26765" y="6400800"/>
            <a:ext cx="3230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April 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2021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09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F106D6-BA59-4D35-86E4-3486EC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HVRP</a:t>
            </a:r>
          </a:p>
        </p:txBody>
      </p:sp>
    </p:spTree>
    <p:extLst>
      <p:ext uri="{BB962C8B-B14F-4D97-AF65-F5344CB8AC3E}">
        <p14:creationId xmlns:p14="http://schemas.microsoft.com/office/powerpoint/2010/main" val="1841058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900" y="0"/>
            <a:ext cx="9980682" cy="1096962"/>
          </a:xfrm>
        </p:spPr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What is HVRP?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US" sz="2600" dirty="0">
                <a:cs typeface="Arial" panose="020B0604020202020204" pitchFamily="34" charset="0"/>
              </a:rPr>
              <a:t>The Homeless Veterans’ Reintegration Program (HVRP), The Homeless Female Veterans’ and Homeless Veterans’ with Families Program (HFVVWF), and The Incarcerated Veterans’ Transition Program (IVTP)</a:t>
            </a:r>
          </a:p>
          <a:p>
            <a:pPr>
              <a:buClrTx/>
            </a:pPr>
            <a:r>
              <a:rPr lang="en-US" sz="2600" dirty="0">
                <a:cs typeface="Arial" panose="020B0604020202020204" pitchFamily="34" charset="0"/>
              </a:rPr>
              <a:t>Competitive grant administered by the Department of Labor, Veterans’ Employment and Training Service (DOL-VETS)</a:t>
            </a:r>
          </a:p>
          <a:p>
            <a:pPr>
              <a:buClrTx/>
            </a:pPr>
            <a:r>
              <a:rPr lang="en-US" sz="2600" dirty="0">
                <a:cs typeface="Arial" panose="020B0604020202020204" pitchFamily="34" charset="0"/>
              </a:rPr>
              <a:t>Authorized under 38 U.S.C Sections 2021, 2021(a) and 2023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79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 panose="020B0604020202020204" pitchFamily="34" charset="0"/>
              </a:rPr>
              <a:t>HVRP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900" y="1451344"/>
            <a:ext cx="9982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cs typeface="Arial" panose="020B0604020202020204" pitchFamily="34" charset="0"/>
              </a:rPr>
              <a:t>The purpose of the Program is:</a:t>
            </a:r>
          </a:p>
          <a:p>
            <a:pPr marL="0" indent="0">
              <a:buNone/>
            </a:pPr>
            <a:endParaRPr lang="en-US" sz="900" dirty="0"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To provide services to reintegrate homeless veterans into the labor force by placing them into </a:t>
            </a:r>
            <a:r>
              <a:rPr lang="en-US" i="1" dirty="0">
                <a:cs typeface="Arial" panose="020B0604020202020204" pitchFamily="34" charset="0"/>
              </a:rPr>
              <a:t>family-sustaining employment; </a:t>
            </a:r>
            <a:r>
              <a:rPr lang="en-US" dirty="0">
                <a:cs typeface="Arial" panose="020B0604020202020204" pitchFamily="34" charset="0"/>
              </a:rPr>
              <a:t>and</a:t>
            </a:r>
          </a:p>
          <a:p>
            <a:pPr marL="461033" lvl="1" indent="0">
              <a:buNone/>
            </a:pPr>
            <a:endParaRPr lang="en-US" sz="1000" dirty="0"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cs typeface="Arial" panose="020B0604020202020204" pitchFamily="34" charset="0"/>
              </a:rPr>
              <a:t>To stimulate the development of effective service delivery systems that will address the complex problems facing homeless veterans</a:t>
            </a:r>
            <a:r>
              <a:rPr lang="en-US" sz="20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1B8BBA-DDF5-4A71-9C3A-40A005241200}"/>
              </a:ext>
            </a:extLst>
          </p:cNvPr>
          <p:cNvSpPr txBox="1"/>
          <p:nvPr/>
        </p:nvSpPr>
        <p:spPr>
          <a:xfrm>
            <a:off x="1339702" y="4821848"/>
            <a:ext cx="9745880" cy="924101"/>
          </a:xfrm>
          <a:prstGeom prst="rect">
            <a:avLst/>
          </a:prstGeom>
          <a:solidFill>
            <a:srgbClr val="355390"/>
          </a:solidFill>
          <a:ln>
            <a:solidFill>
              <a:srgbClr val="355390"/>
            </a:solidFill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2204" tIns="46102" rIns="92204" bIns="46102" rtlCol="0">
            <a:spAutoFit/>
          </a:bodyPr>
          <a:lstStyle/>
          <a:p>
            <a:pPr algn="ctr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Family-sustaining employment is defined as paid employment, </a:t>
            </a:r>
          </a:p>
          <a:p>
            <a:pPr algn="ctr"/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line with the homeless veteran’s aspirations, talents, and abilities that ideally provides at least the minimum income necessary for a worker to meet his or her basic financial needs.</a:t>
            </a:r>
            <a:endParaRPr lang="en-US" alt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75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A4E95-ECFA-4750-9534-304B936BF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2CDB8-B886-482D-833A-2B49842B9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HVRP is the only competitive federal grant program focused exclusively on employment for veterans at-risk of or experiencing homelessness</a:t>
            </a:r>
          </a:p>
          <a:p>
            <a:r>
              <a:rPr lang="en-US" dirty="0"/>
              <a:t>HVRP is a piece of – and a partner to - two much larger systems:</a:t>
            </a:r>
          </a:p>
          <a:p>
            <a:pPr lvl="1"/>
            <a:r>
              <a:rPr lang="en-US" dirty="0"/>
              <a:t>Homelessness</a:t>
            </a:r>
          </a:p>
          <a:p>
            <a:pPr lvl="1"/>
            <a:r>
              <a:rPr lang="en-US" dirty="0"/>
              <a:t>Workforce</a:t>
            </a:r>
          </a:p>
          <a:p>
            <a:r>
              <a:rPr lang="en-US" dirty="0"/>
              <a:t>Coordination between the two systems is essential to successful service delivery.</a:t>
            </a:r>
          </a:p>
        </p:txBody>
      </p:sp>
    </p:spTree>
    <p:extLst>
      <p:ext uri="{BB962C8B-B14F-4D97-AF65-F5344CB8AC3E}">
        <p14:creationId xmlns:p14="http://schemas.microsoft.com/office/powerpoint/2010/main" val="244564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FE020-FD5D-42B5-9242-FBBEFFC4D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HVRP and Homelessness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8EBEA37-EAF8-4043-9451-62B5660F03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8451" y="1926771"/>
          <a:ext cx="4043263" cy="3720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73C9163-582D-46FA-AF9A-16DD6BFEBCC5}"/>
              </a:ext>
            </a:extLst>
          </p:cNvPr>
          <p:cNvSpPr txBox="1"/>
          <p:nvPr/>
        </p:nvSpPr>
        <p:spPr>
          <a:xfrm>
            <a:off x="6239069" y="1789015"/>
            <a:ext cx="5181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Homeless System*:</a:t>
            </a:r>
          </a:p>
          <a:p>
            <a:endParaRPr lang="en-US" sz="28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458125A-0F9E-4945-94F6-C3F5F7CBE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108453"/>
              </p:ext>
            </p:extLst>
          </p:nvPr>
        </p:nvGraphicFramePr>
        <p:xfrm>
          <a:off x="4814595" y="2368149"/>
          <a:ext cx="7018953" cy="2944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39651">
                  <a:extLst>
                    <a:ext uri="{9D8B030D-6E8A-4147-A177-3AD203B41FA5}">
                      <a16:colId xmlns:a16="http://schemas.microsoft.com/office/drawing/2014/main" val="938917752"/>
                    </a:ext>
                  </a:extLst>
                </a:gridCol>
                <a:gridCol w="2339651">
                  <a:extLst>
                    <a:ext uri="{9D8B030D-6E8A-4147-A177-3AD203B41FA5}">
                      <a16:colId xmlns:a16="http://schemas.microsoft.com/office/drawing/2014/main" val="1071248098"/>
                    </a:ext>
                  </a:extLst>
                </a:gridCol>
                <a:gridCol w="2339651">
                  <a:extLst>
                    <a:ext uri="{9D8B030D-6E8A-4147-A177-3AD203B41FA5}">
                      <a16:colId xmlns:a16="http://schemas.microsoft.com/office/drawing/2014/main" val="1084619376"/>
                    </a:ext>
                  </a:extLst>
                </a:gridCol>
              </a:tblGrid>
              <a:tr h="736230">
                <a:tc>
                  <a:txBody>
                    <a:bodyPr/>
                    <a:lstStyle/>
                    <a:p>
                      <a:r>
                        <a:rPr lang="en-US" sz="2000" b="0" dirty="0"/>
                        <a:t>Homeless System</a:t>
                      </a:r>
                    </a:p>
                  </a:txBody>
                  <a:tcPr>
                    <a:solidFill>
                      <a:srgbClr val="1A33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HUD CoCs</a:t>
                      </a:r>
                    </a:p>
                  </a:txBody>
                  <a:tcPr>
                    <a:solidFill>
                      <a:srgbClr val="1A33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$2.283 billion</a:t>
                      </a:r>
                    </a:p>
                  </a:txBody>
                  <a:tcPr>
                    <a:solidFill>
                      <a:srgbClr val="1A33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7767"/>
                  </a:ext>
                </a:extLst>
              </a:tr>
              <a:tr h="73623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Veteran-Specific </a:t>
                      </a:r>
                    </a:p>
                  </a:txBody>
                  <a:tcP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SSVF, GPD, HUD-VASH</a:t>
                      </a:r>
                    </a:p>
                  </a:txBody>
                  <a:tcPr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$566 million</a:t>
                      </a:r>
                    </a:p>
                  </a:txBody>
                  <a:tcPr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658732"/>
                  </a:ext>
                </a:extLst>
              </a:tr>
              <a:tr h="73623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Homeless Veteran Employment**</a:t>
                      </a:r>
                    </a:p>
                  </a:txBody>
                  <a:tcPr>
                    <a:solidFill>
                      <a:srgbClr val="799A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VHA Employment (HVCES, CWT)</a:t>
                      </a:r>
                    </a:p>
                  </a:txBody>
                  <a:tcPr>
                    <a:solidFill>
                      <a:srgbClr val="799A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$75.2 million</a:t>
                      </a:r>
                    </a:p>
                  </a:txBody>
                  <a:tcPr>
                    <a:solidFill>
                      <a:srgbClr val="799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698371"/>
                  </a:ext>
                </a:extLst>
              </a:tr>
              <a:tr h="7362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HVRP</a:t>
                      </a:r>
                    </a:p>
                  </a:txBody>
                  <a:tcPr>
                    <a:solidFill>
                      <a:srgbClr val="9BB4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HVRP</a:t>
                      </a:r>
                    </a:p>
                  </a:txBody>
                  <a:tcPr>
                    <a:solidFill>
                      <a:srgbClr val="9BB4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$50 million</a:t>
                      </a:r>
                    </a:p>
                  </a:txBody>
                  <a:tcPr>
                    <a:solidFill>
                      <a:srgbClr val="9BB4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5909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CEE66A9-07CF-448E-A12A-1BC8FA9F8CEA}"/>
              </a:ext>
            </a:extLst>
          </p:cNvPr>
          <p:cNvSpPr txBox="1"/>
          <p:nvPr/>
        </p:nvSpPr>
        <p:spPr>
          <a:xfrm>
            <a:off x="4814595" y="5442295"/>
            <a:ext cx="62919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*approximate funding for FY2019</a:t>
            </a:r>
          </a:p>
          <a:p>
            <a:r>
              <a:rPr lang="en-US" sz="1100" dirty="0"/>
              <a:t>**does not include funding for VBA programs</a:t>
            </a:r>
          </a:p>
        </p:txBody>
      </p:sp>
    </p:spTree>
    <p:extLst>
      <p:ext uri="{BB962C8B-B14F-4D97-AF65-F5344CB8AC3E}">
        <p14:creationId xmlns:p14="http://schemas.microsoft.com/office/powerpoint/2010/main" val="330195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HVRP Services and Approach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Veteran Outreach</a:t>
            </a:r>
          </a:p>
          <a:p>
            <a:r>
              <a:rPr lang="en-US" dirty="0"/>
              <a:t>Assessment</a:t>
            </a:r>
          </a:p>
          <a:p>
            <a:r>
              <a:rPr lang="en-US" dirty="0"/>
              <a:t>Case Management/IEPs</a:t>
            </a:r>
          </a:p>
          <a:p>
            <a:r>
              <a:rPr lang="en-US" dirty="0"/>
              <a:t>Partnership Development and Shared Case Management/Service Delivery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53E943-E7DD-EC43-86A3-05BB98D1C3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Addressing Barriers to Careers</a:t>
            </a:r>
          </a:p>
          <a:p>
            <a:pPr lvl="1"/>
            <a:r>
              <a:rPr lang="en-US" dirty="0"/>
              <a:t>Training</a:t>
            </a:r>
          </a:p>
          <a:p>
            <a:pPr lvl="1"/>
            <a:r>
              <a:rPr lang="en-US" dirty="0"/>
              <a:t>Supportive Services</a:t>
            </a:r>
          </a:p>
          <a:p>
            <a:r>
              <a:rPr lang="en-US" dirty="0"/>
              <a:t>Job Development</a:t>
            </a:r>
          </a:p>
          <a:p>
            <a:r>
              <a:rPr lang="en-US" dirty="0"/>
              <a:t>Employer Engagement</a:t>
            </a:r>
          </a:p>
          <a:p>
            <a:r>
              <a:rPr lang="en-US" dirty="0"/>
              <a:t>Employment Adjustment Services (i.e. Retention)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9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416-3825-4612-A234-60CBAE85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FD7DA-78DB-4FF9-BD82-6AB31BE53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600200"/>
            <a:ext cx="9850967" cy="41740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Veterans served by HVRP include:</a:t>
            </a:r>
          </a:p>
          <a:p>
            <a:r>
              <a:rPr lang="en-US" dirty="0"/>
              <a:t>Homeless veterans.</a:t>
            </a:r>
          </a:p>
          <a:p>
            <a:r>
              <a:rPr lang="en-US" dirty="0"/>
              <a:t>Veterans who are “at risk” of homelessness in the next 60 days.</a:t>
            </a:r>
          </a:p>
          <a:p>
            <a:r>
              <a:rPr lang="en-US" dirty="0"/>
              <a:t>Veterans participating in HUD-VASH or Tribal HUD-VASH.</a:t>
            </a:r>
          </a:p>
          <a:p>
            <a:r>
              <a:rPr lang="en-US" dirty="0"/>
              <a:t>…veterans receiving assistance under the Native American Housing Assistance and Self-Determination Act of 1996.</a:t>
            </a:r>
          </a:p>
          <a:p>
            <a:r>
              <a:rPr lang="en-US" dirty="0"/>
              <a:t>Veterans in transition from incarceration.</a:t>
            </a:r>
          </a:p>
          <a:p>
            <a:r>
              <a:rPr lang="en-US" dirty="0"/>
              <a:t>Veterans participating in VA’s Rapid Rehousing and Prevention program.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3A3910-2BE5-4C42-8089-44E7123D2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64554-D61B-4F41-91A9-8F0C3A7E753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9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1ACC-4FA5-49C2-A740-4868A457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+mn-ea"/>
              </a:rPr>
              <a:t>Contact Information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6F8920-7D8B-4F0B-AA24-45CEBAEEA497}"/>
              </a:ext>
            </a:extLst>
          </p:cNvPr>
          <p:cNvSpPr/>
          <p:nvPr/>
        </p:nvSpPr>
        <p:spPr>
          <a:xfrm>
            <a:off x="1104900" y="1520785"/>
            <a:ext cx="853664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Cori Di Biase - </a:t>
            </a:r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Dallas Region</a:t>
            </a:r>
          </a:p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Manhattan Strategy Group</a:t>
            </a:r>
          </a:p>
          <a:p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cdibiase@manhattanstrategy.com</a:t>
            </a:r>
            <a:endParaRPr lang="en-US" sz="2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Cindy Borden - </a:t>
            </a:r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Atlanta, San Francisco and Philadelphia Regions </a:t>
            </a:r>
          </a:p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NCHV</a:t>
            </a:r>
          </a:p>
          <a:p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4"/>
              </a:rPr>
              <a:t>cborden@nchv.org</a:t>
            </a:r>
            <a:endParaRPr lang="en-US" sz="2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2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Nicole LaCorte-Klein - </a:t>
            </a:r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Boston and Chicago Regions</a:t>
            </a:r>
          </a:p>
          <a:p>
            <a:r>
              <a:rPr lang="en-US" sz="2200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Atlas Research</a:t>
            </a:r>
          </a:p>
          <a:p>
            <a:r>
              <a:rPr lang="en-US" sz="2200" b="1" dirty="0">
                <a:solidFill>
                  <a:srgbClr val="00206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5"/>
              </a:rPr>
              <a:t>nlacorteklein@atlasresearch.us</a:t>
            </a:r>
            <a:endParaRPr lang="en-US" sz="2200" b="1" dirty="0">
              <a:solidFill>
                <a:srgbClr val="00206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0B57B-3A1F-4D04-AA52-7B91835A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6782" y="6356351"/>
            <a:ext cx="1828800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dirty="0" smtClean="0"/>
              <a:t>Program Overview </a:t>
            </a:r>
            <a:endParaRPr lang="en-US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4441"/>
            <a:ext cx="10972800" cy="4891724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>
                <a:latin typeface="+mj-lt"/>
                <a:ea typeface="Verdana" panose="020B0604030504040204" pitchFamily="34" charset="0"/>
              </a:rPr>
              <a:t>Awarded in April 2020, officially launched in September 2020</a:t>
            </a:r>
          </a:p>
          <a:p>
            <a:r>
              <a:rPr lang="en-US" sz="2200" dirty="0">
                <a:latin typeface="+mj-lt"/>
                <a:ea typeface="Verdana" panose="020B0604030504040204" pitchFamily="34" charset="0"/>
              </a:rPr>
              <a:t>Period of Performance (POP) – 39 months </a:t>
            </a:r>
          </a:p>
          <a:p>
            <a:r>
              <a:rPr lang="en-US" sz="2200" dirty="0" smtClean="0">
                <a:latin typeface="+mj-lt"/>
                <a:ea typeface="Verdana" panose="020B0604030504040204" pitchFamily="34" charset="0"/>
              </a:rPr>
              <a:t>Approximately $24 million awarded to 26 grantees – public colleges and universities</a:t>
            </a:r>
          </a:p>
          <a:p>
            <a:r>
              <a:rPr lang="en-US" sz="2200" dirty="0" smtClean="0">
                <a:latin typeface="+mj-lt"/>
                <a:ea typeface="Verdana" panose="020B0604030504040204" pitchFamily="34" charset="0"/>
              </a:rPr>
              <a:t>Each grantee must serve at least 80 Job Corps eligible youth during the POP </a:t>
            </a:r>
          </a:p>
          <a:p>
            <a:r>
              <a:rPr lang="en-US" sz="2200" dirty="0" smtClean="0">
                <a:latin typeface="+mj-lt"/>
                <a:ea typeface="Verdana" panose="020B0604030504040204" pitchFamily="34" charset="0"/>
              </a:rPr>
              <a:t>Grantees must provide the following services under the grant: </a:t>
            </a:r>
          </a:p>
          <a:p>
            <a:pPr lvl="1"/>
            <a:r>
              <a:rPr lang="en-US" sz="2200" dirty="0" smtClean="0">
                <a:latin typeface="+mj-lt"/>
                <a:ea typeface="Verdana" panose="020B0604030504040204" pitchFamily="34" charset="0"/>
              </a:rPr>
              <a:t>Up to 12 months of career technical training</a:t>
            </a:r>
          </a:p>
          <a:p>
            <a:pPr lvl="1"/>
            <a:r>
              <a:rPr lang="en-US" sz="2200" dirty="0" smtClean="0">
                <a:latin typeface="+mj-lt"/>
                <a:ea typeface="Verdana" panose="020B0604030504040204" pitchFamily="34" charset="0"/>
              </a:rPr>
              <a:t>Up to 12 months of career and personal counseling</a:t>
            </a:r>
          </a:p>
          <a:p>
            <a:pPr lvl="1"/>
            <a:r>
              <a:rPr lang="en-US" sz="2200" dirty="0" smtClean="0">
                <a:latin typeface="+mj-lt"/>
                <a:ea typeface="Verdana" panose="020B0604030504040204" pitchFamily="34" charset="0"/>
              </a:rPr>
              <a:t>Up to 12 months of employment counseling </a:t>
            </a:r>
          </a:p>
          <a:p>
            <a:r>
              <a:rPr lang="en-US" sz="2200" dirty="0" smtClean="0">
                <a:latin typeface="+mj-lt"/>
                <a:ea typeface="Verdana" panose="020B0604030504040204" pitchFamily="34" charset="0"/>
              </a:rPr>
              <a:t>Desired Program Outcomes: </a:t>
            </a:r>
          </a:p>
          <a:p>
            <a:pPr lvl="1"/>
            <a:r>
              <a:rPr lang="en-US" sz="2200" dirty="0" smtClean="0">
                <a:latin typeface="+mj-lt"/>
                <a:ea typeface="Verdana" panose="020B0604030504040204" pitchFamily="34" charset="0"/>
              </a:rPr>
              <a:t>2,000 Job Corps-eligible youth served within a POP of 39 months. </a:t>
            </a:r>
          </a:p>
          <a:p>
            <a:pPr lvl="1"/>
            <a:r>
              <a:rPr lang="en-US" sz="2200" dirty="0" smtClean="0">
                <a:latin typeface="+mj-lt"/>
                <a:ea typeface="Verdana" panose="020B0604030504040204" pitchFamily="34" charset="0"/>
              </a:rPr>
              <a:t>Job Corps Scholars students secure any/all of the following: 1) job, 2) enter an apprenticeship program, or 3) join the armed services. 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94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066" y="88081"/>
            <a:ext cx="11081334" cy="786384"/>
          </a:xfrm>
        </p:spPr>
        <p:txBody>
          <a:bodyPr>
            <a:normAutofit/>
          </a:bodyPr>
          <a:lstStyle/>
          <a:p>
            <a:pPr algn="ctr"/>
            <a:r>
              <a:rPr lang="en-US" cap="all" dirty="0" smtClean="0"/>
              <a:t>List of Awardees  </a:t>
            </a:r>
            <a:endParaRPr lang="en-US" cap="al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30087" y="874465"/>
            <a:ext cx="53848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 </a:t>
            </a:r>
            <a:endParaRPr lang="en-US" sz="1400" dirty="0" smtClean="0">
              <a:latin typeface="Georgia" panose="02040502050405020303" pitchFamily="18" charset="0"/>
            </a:endParaRPr>
          </a:p>
          <a:p>
            <a:pPr lvl="0"/>
            <a:r>
              <a:rPr lang="en-US" sz="1400" b="1" dirty="0" smtClean="0">
                <a:latin typeface="+mj-lt"/>
              </a:rPr>
              <a:t>California</a:t>
            </a:r>
            <a:r>
              <a:rPr lang="en-US" sz="1400" dirty="0" smtClean="0">
                <a:latin typeface="+mj-lt"/>
              </a:rPr>
              <a:t>: Kern Community College District</a:t>
            </a: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 </a:t>
            </a:r>
          </a:p>
          <a:p>
            <a:pPr lvl="0"/>
            <a:r>
              <a:rPr lang="en-US" sz="1400" b="1" dirty="0" smtClean="0">
                <a:latin typeface="+mj-lt"/>
              </a:rPr>
              <a:t>Florida</a:t>
            </a:r>
            <a:r>
              <a:rPr lang="en-US" sz="1400" dirty="0" smtClean="0">
                <a:latin typeface="+mj-lt"/>
              </a:rPr>
              <a:t>:  Broward College, Palm Beach State College, and  Northwest Florida State College</a:t>
            </a: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 </a:t>
            </a:r>
          </a:p>
          <a:p>
            <a:pPr lvl="0"/>
            <a:r>
              <a:rPr lang="en-US" sz="1400" b="1" dirty="0" smtClean="0">
                <a:latin typeface="+mj-lt"/>
              </a:rPr>
              <a:t>Georgia</a:t>
            </a:r>
            <a:r>
              <a:rPr lang="en-US" sz="1400" dirty="0" smtClean="0">
                <a:latin typeface="+mj-lt"/>
              </a:rPr>
              <a:t>: Atlanta Technical College</a:t>
            </a: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 </a:t>
            </a:r>
          </a:p>
          <a:p>
            <a:pPr lvl="0"/>
            <a:r>
              <a:rPr lang="en-US" sz="1400" b="1" dirty="0" smtClean="0">
                <a:latin typeface="+mj-lt"/>
              </a:rPr>
              <a:t>Iowa</a:t>
            </a:r>
            <a:r>
              <a:rPr lang="en-US" sz="1400" dirty="0" smtClean="0">
                <a:latin typeface="+mj-lt"/>
              </a:rPr>
              <a:t>: Indian Hills Community College and Des Moines Area Community College</a:t>
            </a: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 </a:t>
            </a:r>
          </a:p>
          <a:p>
            <a:pPr lvl="0"/>
            <a:r>
              <a:rPr lang="en-US" sz="1400" b="1" dirty="0" smtClean="0">
                <a:latin typeface="+mj-lt"/>
              </a:rPr>
              <a:t>Kentucky</a:t>
            </a:r>
            <a:r>
              <a:rPr lang="en-US" sz="1400" dirty="0" smtClean="0">
                <a:latin typeface="+mj-lt"/>
              </a:rPr>
              <a:t>:  Bluegrass Community and Technical College</a:t>
            </a:r>
          </a:p>
          <a:p>
            <a:pPr marL="0" indent="0">
              <a:buNone/>
            </a:pPr>
            <a:r>
              <a:rPr lang="en-US" sz="1400" dirty="0" smtClean="0">
                <a:latin typeface="+mj-lt"/>
              </a:rPr>
              <a:t> </a:t>
            </a:r>
          </a:p>
          <a:p>
            <a:pPr lvl="0"/>
            <a:r>
              <a:rPr lang="en-US" sz="1400" b="1" dirty="0" smtClean="0">
                <a:latin typeface="+mj-lt"/>
              </a:rPr>
              <a:t>Louisiana</a:t>
            </a:r>
            <a:r>
              <a:rPr lang="en-US" sz="1400" dirty="0" smtClean="0">
                <a:latin typeface="+mj-lt"/>
              </a:rPr>
              <a:t>:  Southern University at Shreveport</a:t>
            </a:r>
          </a:p>
          <a:p>
            <a:pPr marL="457200" lvl="1" indent="0">
              <a:buNone/>
            </a:pPr>
            <a:endParaRPr lang="en-US" sz="1400" dirty="0" smtClean="0">
              <a:latin typeface="+mj-lt"/>
            </a:endParaRPr>
          </a:p>
          <a:p>
            <a:pPr lvl="0"/>
            <a:r>
              <a:rPr lang="en-US" sz="1400" b="1" dirty="0" smtClean="0">
                <a:latin typeface="+mj-lt"/>
              </a:rPr>
              <a:t>Michigan</a:t>
            </a:r>
            <a:r>
              <a:rPr lang="en-US" sz="1400" dirty="0" smtClean="0">
                <a:latin typeface="+mj-lt"/>
              </a:rPr>
              <a:t>: Grand Rapids Community College and  C.S. Mott Community College</a:t>
            </a:r>
          </a:p>
          <a:p>
            <a:pPr lvl="0"/>
            <a:endParaRPr lang="en-US" sz="1400" b="1" dirty="0">
              <a:latin typeface="+mj-lt"/>
            </a:endParaRPr>
          </a:p>
          <a:p>
            <a:r>
              <a:rPr lang="en-US" sz="1400" b="1" dirty="0">
                <a:latin typeface="+mj-lt"/>
              </a:rPr>
              <a:t>Missouri</a:t>
            </a:r>
            <a:r>
              <a:rPr lang="en-US" sz="1400" dirty="0">
                <a:latin typeface="+mj-lt"/>
              </a:rPr>
              <a:t>:  St. Louis Community College,  and Community College District of Central Southwest Missouri</a:t>
            </a:r>
          </a:p>
          <a:p>
            <a:pPr lvl="0"/>
            <a:endParaRPr lang="en-US" sz="1400" b="1" dirty="0">
              <a:latin typeface="+mj-lt"/>
            </a:endParaRPr>
          </a:p>
          <a:p>
            <a:pPr lvl="0"/>
            <a:endParaRPr lang="en-US" sz="14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197600" y="1075543"/>
            <a:ext cx="5384800" cy="4525963"/>
          </a:xfrm>
        </p:spPr>
        <p:txBody>
          <a:bodyPr>
            <a:noAutofit/>
          </a:bodyPr>
          <a:lstStyle/>
          <a:p>
            <a:pPr lvl="0"/>
            <a:endParaRPr lang="en-US" sz="1400" b="1" dirty="0" smtClean="0">
              <a:latin typeface="Georgia" panose="02040502050405020303" pitchFamily="18" charset="0"/>
            </a:endParaRPr>
          </a:p>
          <a:p>
            <a:pPr lvl="0"/>
            <a:r>
              <a:rPr lang="en-US" sz="1400" b="1" dirty="0" smtClean="0">
                <a:latin typeface="+mj-lt"/>
              </a:rPr>
              <a:t>New York</a:t>
            </a:r>
            <a:r>
              <a:rPr lang="en-US" sz="1400" dirty="0" smtClean="0">
                <a:latin typeface="+mj-lt"/>
              </a:rPr>
              <a:t>:  Mohawk Valley Community College  and  Research Foundation of City University of New York obo Kingsborough Community College</a:t>
            </a:r>
          </a:p>
          <a:p>
            <a:endParaRPr lang="en-US" sz="1400" dirty="0">
              <a:latin typeface="+mj-lt"/>
            </a:endParaRPr>
          </a:p>
          <a:p>
            <a:pPr lvl="0"/>
            <a:r>
              <a:rPr lang="en-US" sz="1400" b="1" dirty="0">
                <a:latin typeface="+mj-lt"/>
              </a:rPr>
              <a:t>North Carolina</a:t>
            </a:r>
            <a:r>
              <a:rPr lang="en-US" sz="1400" dirty="0">
                <a:latin typeface="+mj-lt"/>
              </a:rPr>
              <a:t>:  Central Carolina Community College, Winston-Salem State University, and Vance Granville Community College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 </a:t>
            </a:r>
          </a:p>
          <a:p>
            <a:pPr lvl="0"/>
            <a:r>
              <a:rPr lang="en-US" sz="1400" b="1" dirty="0">
                <a:latin typeface="+mj-lt"/>
              </a:rPr>
              <a:t>Ohio</a:t>
            </a:r>
            <a:r>
              <a:rPr lang="en-US" sz="1400" dirty="0">
                <a:latin typeface="+mj-lt"/>
              </a:rPr>
              <a:t>:  Terra State Community College and Lorain County Community College District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 </a:t>
            </a:r>
          </a:p>
          <a:p>
            <a:pPr lvl="0"/>
            <a:r>
              <a:rPr lang="en-US" sz="1400" b="1" dirty="0">
                <a:latin typeface="+mj-lt"/>
              </a:rPr>
              <a:t>Oregon</a:t>
            </a:r>
            <a:r>
              <a:rPr lang="en-US" sz="1400" dirty="0">
                <a:latin typeface="+mj-lt"/>
              </a:rPr>
              <a:t>:  </a:t>
            </a:r>
            <a:r>
              <a:rPr lang="en-US" sz="1400" dirty="0" err="1">
                <a:latin typeface="+mj-lt"/>
              </a:rPr>
              <a:t>Chemeketa</a:t>
            </a:r>
            <a:r>
              <a:rPr lang="en-US" sz="1400" dirty="0">
                <a:latin typeface="+mj-lt"/>
              </a:rPr>
              <a:t> Community College District and Clackamas Community College</a:t>
            </a:r>
          </a:p>
          <a:p>
            <a:endParaRPr lang="en-US" sz="1400" dirty="0">
              <a:latin typeface="+mj-lt"/>
            </a:endParaRPr>
          </a:p>
          <a:p>
            <a:pPr lvl="0"/>
            <a:r>
              <a:rPr lang="en-US" sz="1400" b="1" dirty="0">
                <a:latin typeface="+mj-lt"/>
              </a:rPr>
              <a:t>Texas</a:t>
            </a:r>
            <a:r>
              <a:rPr lang="en-US" sz="1400" dirty="0">
                <a:latin typeface="+mj-lt"/>
              </a:rPr>
              <a:t>: Lee College and El Paso County Community College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 </a:t>
            </a:r>
          </a:p>
          <a:p>
            <a:pPr lvl="0"/>
            <a:r>
              <a:rPr lang="en-US" sz="1400" b="1" dirty="0">
                <a:latin typeface="+mj-lt"/>
              </a:rPr>
              <a:t>Washington:   </a:t>
            </a:r>
            <a:r>
              <a:rPr lang="en-US" sz="1400" dirty="0">
                <a:latin typeface="+mj-lt"/>
              </a:rPr>
              <a:t>Skagit Valley College</a:t>
            </a:r>
          </a:p>
          <a:p>
            <a:endParaRPr lang="en-US" sz="1400" dirty="0">
              <a:latin typeface="+mj-lt"/>
            </a:endParaRPr>
          </a:p>
          <a:p>
            <a:pPr lvl="0"/>
            <a:r>
              <a:rPr lang="en-US" sz="1400" b="1" dirty="0">
                <a:latin typeface="+mj-lt"/>
              </a:rPr>
              <a:t>West Virginia</a:t>
            </a:r>
            <a:r>
              <a:rPr lang="en-US" sz="1400" dirty="0">
                <a:latin typeface="+mj-lt"/>
              </a:rPr>
              <a:t>:  Blue Ridge Community and Technical College</a:t>
            </a:r>
          </a:p>
          <a:p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930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 for Job Corps Eligible Youth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806450" y="1138238"/>
          <a:ext cx="11079825" cy="4952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398">
                  <a:extLst>
                    <a:ext uri="{9D8B030D-6E8A-4147-A177-3AD203B41FA5}">
                      <a16:colId xmlns:a16="http://schemas.microsoft.com/office/drawing/2014/main" val="3285453485"/>
                    </a:ext>
                  </a:extLst>
                </a:gridCol>
                <a:gridCol w="10251427">
                  <a:extLst>
                    <a:ext uri="{9D8B030D-6E8A-4147-A177-3AD203B41FA5}">
                      <a16:colId xmlns:a16="http://schemas.microsoft.com/office/drawing/2014/main" val="612805450"/>
                    </a:ext>
                  </a:extLst>
                </a:gridCol>
              </a:tblGrid>
              <a:tr h="2946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Job Corps Eligibility Criteria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660005271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U.S. Citizen/Legal Resident/Deferred Action Status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648027544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Age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373445240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Low Income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578893229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Barriers to Education and Employment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59082021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Selective Service Registration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1405551352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Education and Training Needs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3784702521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Group Participation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3933352221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 a)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Interference with other Students’ Participation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368599271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 b)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Maintenance of Sound Discipline and Positive Center Culture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1000205464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 c)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Community Relations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698198917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Understanding and Agreeing to Comply with the Rules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928405165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Disqualifying Convictions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2686181756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Court Involvement and/or Agency Supervision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757764973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Child Care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3966888242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Authorization for Use and Disclosure of Health Information 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1327224143"/>
                  </a:ext>
                </a:extLst>
              </a:tr>
              <a:tr h="268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Parental Consent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8" marR="66568" marT="0" marB="0"/>
                </a:tc>
                <a:extLst>
                  <a:ext uri="{0D108BD9-81ED-4DB2-BD59-A6C34878D82A}">
                    <a16:rowId xmlns:a16="http://schemas.microsoft.com/office/drawing/2014/main" val="1000710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137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8B7785-F6D6-45F8-833E-07BD84680091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dirty="0"/>
              <a:t>Program </a:t>
            </a:r>
            <a:r>
              <a:rPr lang="en-US" cap="all" dirty="0" smtClean="0"/>
              <a:t>Flexibilities</a:t>
            </a:r>
            <a:endParaRPr lang="en-US" cap="al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5866" y="832592"/>
            <a:ext cx="11386134" cy="5523758"/>
          </a:xfrm>
        </p:spPr>
        <p:txBody>
          <a:bodyPr>
            <a:no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Cohort Design</a:t>
            </a:r>
          </a:p>
          <a:p>
            <a:pPr lvl="1"/>
            <a:r>
              <a:rPr lang="en-US" sz="1400" dirty="0" smtClean="0"/>
              <a:t>Grantees </a:t>
            </a:r>
            <a:r>
              <a:rPr lang="en-US" sz="1400" dirty="0"/>
              <a:t>may enroll students on a rolling basis to serve a total of 80 Job Corps eligible youth. Grantees are not required to wait until they have a cohort of 40 applicants until they can be enrolled, but cohort sizes may not be smaller than 5 applicants. This guidance provides flexibility to allow grantees to serve to pending Job Corps eligible youth but does not remove the requirement to maintain a cohort design. </a:t>
            </a:r>
          </a:p>
          <a:p>
            <a:r>
              <a:rPr lang="en-US" sz="1400" dirty="0" smtClean="0"/>
              <a:t>Co-enrollment</a:t>
            </a:r>
          </a:p>
          <a:p>
            <a:pPr lvl="1"/>
            <a:r>
              <a:rPr lang="en-US" sz="1400" dirty="0"/>
              <a:t>Grantees may co-enroll across ETA grants and other federal and state programs including, but not limited to WIOA youth, re-entry, pre-apprenticeship and apprenticeship grants, contracts, and cooperative agreements funded by ETA.  Co-enrollment is disallowed with Job Corps programs, including center enrollment or enrollment in any other Job Corps demonstration projects to minimize duplication of efforts. </a:t>
            </a:r>
          </a:p>
          <a:p>
            <a:r>
              <a:rPr lang="en-US" sz="1400" dirty="0" smtClean="0"/>
              <a:t>Leveraged Resources</a:t>
            </a:r>
          </a:p>
          <a:p>
            <a:pPr lvl="1"/>
            <a:r>
              <a:rPr lang="en-US" sz="1400" dirty="0"/>
              <a:t>Leveraged resources include non-grant funds that help the grantee carry out the program (e.g., in-kind contributions that support administrative staff not funded by the grant). They also include those resources outside of enrollment in another program that can assist individual participants (e.g., scholarships). </a:t>
            </a:r>
          </a:p>
          <a:p>
            <a:r>
              <a:rPr lang="en-US" sz="1400" dirty="0" smtClean="0"/>
              <a:t>Disability </a:t>
            </a:r>
            <a:r>
              <a:rPr lang="en-US" sz="1400" dirty="0"/>
              <a:t>Waiver </a:t>
            </a:r>
            <a:r>
              <a:rPr lang="en-US" sz="1400" dirty="0" smtClean="0"/>
              <a:t>~ upper age limit waiver for persons disabilities </a:t>
            </a:r>
            <a:endParaRPr lang="en-US" sz="1400" dirty="0"/>
          </a:p>
          <a:p>
            <a:r>
              <a:rPr lang="en-US" sz="1400" dirty="0"/>
              <a:t>Recruitment of Veterans </a:t>
            </a:r>
          </a:p>
          <a:p>
            <a:r>
              <a:rPr lang="en-US" sz="1400" dirty="0"/>
              <a:t>50% of Participants Allowable Outside of Zip Code </a:t>
            </a:r>
          </a:p>
          <a:p>
            <a:r>
              <a:rPr lang="en-US" sz="1400" dirty="0"/>
              <a:t>LMI Informed Program Offerings (colleges offer their CTT available programs) </a:t>
            </a:r>
          </a:p>
        </p:txBody>
      </p:sp>
    </p:spTree>
    <p:extLst>
      <p:ext uri="{BB962C8B-B14F-4D97-AF65-F5344CB8AC3E}">
        <p14:creationId xmlns:p14="http://schemas.microsoft.com/office/powerpoint/2010/main" val="284606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Job Corps Scholars Program Website - </a:t>
            </a:r>
            <a:r>
              <a:rPr lang="en-US" sz="2800" dirty="0">
                <a:hlinkClick r:id="rId3"/>
              </a:rPr>
              <a:t>https://www.dol.gov/agencies/eta/jobcorps/job-corps-scholars</a:t>
            </a:r>
            <a:r>
              <a:rPr lang="en-US" sz="2800" dirty="0"/>
              <a:t> </a:t>
            </a:r>
          </a:p>
          <a:p>
            <a:r>
              <a:rPr lang="en-US" sz="2800" dirty="0"/>
              <a:t>Program Manager for Job Corps Scholars– Michelle Mills, </a:t>
            </a:r>
            <a:r>
              <a:rPr lang="en-US" sz="2800" dirty="0">
                <a:hlinkClick r:id="rId4"/>
              </a:rPr>
              <a:t>mills.michelle.v@dol.gov</a:t>
            </a:r>
            <a:r>
              <a:rPr lang="en-US" sz="2800" dirty="0"/>
              <a:t> </a:t>
            </a:r>
          </a:p>
          <a:p>
            <a:r>
              <a:rPr lang="en-US" sz="2800" dirty="0"/>
              <a:t>Federal Project Officer for Job Corps Scholars – Angela Dayton, </a:t>
            </a:r>
            <a:r>
              <a:rPr lang="en-US" sz="2800" dirty="0">
                <a:hlinkClick r:id="rId5"/>
              </a:rPr>
              <a:t>dayton.angela@dol.gov</a:t>
            </a:r>
            <a:r>
              <a:rPr lang="en-US" sz="2800" dirty="0"/>
              <a:t> </a:t>
            </a:r>
          </a:p>
          <a:p>
            <a:r>
              <a:rPr lang="en-US" sz="2800" dirty="0"/>
              <a:t>Job Corps Scholars Mailbox to submit inquiries – </a:t>
            </a:r>
            <a:r>
              <a:rPr lang="en-US" sz="2800">
                <a:hlinkClick r:id="rId6"/>
              </a:rPr>
              <a:t>JobCorpsScholars@dol.gov</a:t>
            </a:r>
            <a:r>
              <a:rPr lang="en-US" sz="2800"/>
              <a:t>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487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4900" y="1754211"/>
            <a:ext cx="5734050" cy="2219691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Introduction: Homeless veterans’ reintegration program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April 6</a:t>
            </a:r>
            <a:r>
              <a:rPr lang="en-US" sz="2200" baseline="30000" dirty="0"/>
              <a:t>th</a:t>
            </a:r>
            <a:r>
              <a:rPr lang="en-US" sz="2200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F106D6-BA59-4D35-86E4-3486ECF5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an HVRP Grantee near you</a:t>
            </a:r>
          </a:p>
        </p:txBody>
      </p:sp>
    </p:spTree>
    <p:extLst>
      <p:ext uri="{BB962C8B-B14F-4D97-AF65-F5344CB8AC3E}">
        <p14:creationId xmlns:p14="http://schemas.microsoft.com/office/powerpoint/2010/main" val="2667433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30C1-50CB-924A-996C-38647259B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NVTAC.org</a:t>
            </a:r>
            <a:r>
              <a:rPr lang="en-US" dirty="0"/>
              <a:t>/find-a-grantee/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37874-20A6-D344-A772-65B8DB8E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19DB65-DA7D-3640-9066-26EC0797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F185A7-A290-5C46-966F-3A4360CD39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83" y="1357313"/>
            <a:ext cx="7640929" cy="439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09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ademic Literature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VTAC-PowerPoint-Template[3] (Read-Only)" id="{3D87D348-C4DE-094C-9A9C-8431340E3DBD}" vid="{4BD42172-84F8-EA43-961C-70415EF3D4A2}"/>
    </a:ext>
  </a:extLst>
</a:theme>
</file>

<file path=ppt/theme/theme2.xml><?xml version="1.0" encoding="utf-8"?>
<a:theme xmlns:a="http://schemas.openxmlformats.org/drawingml/2006/main" name="General Content">
  <a:themeElements>
    <a:clrScheme name="WFGPS 2019">
      <a:dk1>
        <a:srgbClr val="242021"/>
      </a:dk1>
      <a:lt1>
        <a:srgbClr val="FFFFFF"/>
      </a:lt1>
      <a:dk2>
        <a:srgbClr val="073445"/>
      </a:dk2>
      <a:lt2>
        <a:srgbClr val="F3F4F4"/>
      </a:lt2>
      <a:accent1>
        <a:srgbClr val="2C5261"/>
      </a:accent1>
      <a:accent2>
        <a:srgbClr val="7A232F"/>
      </a:accent2>
      <a:accent3>
        <a:srgbClr val="303030"/>
      </a:accent3>
      <a:accent4>
        <a:srgbClr val="C8C8C6"/>
      </a:accent4>
      <a:accent5>
        <a:srgbClr val="9E1C30"/>
      </a:accent5>
      <a:accent6>
        <a:srgbClr val="005A7C"/>
      </a:accent6>
      <a:hlink>
        <a:srgbClr val="005A7C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pecial Content">
  <a:themeElements>
    <a:clrScheme name="WFGPS 2019">
      <a:dk1>
        <a:srgbClr val="242021"/>
      </a:dk1>
      <a:lt1>
        <a:srgbClr val="FFFFFF"/>
      </a:lt1>
      <a:dk2>
        <a:srgbClr val="073445"/>
      </a:dk2>
      <a:lt2>
        <a:srgbClr val="F3F4F4"/>
      </a:lt2>
      <a:accent1>
        <a:srgbClr val="2C5261"/>
      </a:accent1>
      <a:accent2>
        <a:srgbClr val="7A232F"/>
      </a:accent2>
      <a:accent3>
        <a:srgbClr val="303030"/>
      </a:accent3>
      <a:accent4>
        <a:srgbClr val="C8C8C6"/>
      </a:accent4>
      <a:accent5>
        <a:srgbClr val="9E1C30"/>
      </a:accent5>
      <a:accent6>
        <a:srgbClr val="005A7C"/>
      </a:accent6>
      <a:hlink>
        <a:srgbClr val="005A7C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457DE0BCFE2A4CAA37C77DE1A4A7A9" ma:contentTypeVersion="7" ma:contentTypeDescription="Create a new document." ma:contentTypeScope="" ma:versionID="c1ecfd929b1cc82f7b80e1be75475f1c">
  <xsd:schema xmlns:xsd="http://www.w3.org/2001/XMLSchema" xmlns:xs="http://www.w3.org/2001/XMLSchema" xmlns:p="http://schemas.microsoft.com/office/2006/metadata/properties" xmlns:ns3="f1402ef8-58a6-446e-9968-69121d3a99ce" xmlns:ns4="51731adb-d3a9-44a7-864e-94e86a1bb76b" targetNamespace="http://schemas.microsoft.com/office/2006/metadata/properties" ma:root="true" ma:fieldsID="b792f6d60c60e003d858ad92c94210c5" ns3:_="" ns4:_="">
    <xsd:import namespace="f1402ef8-58a6-446e-9968-69121d3a99ce"/>
    <xsd:import namespace="51731adb-d3a9-44a7-864e-94e86a1bb76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02ef8-58a6-446e-9968-69121d3a99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731adb-d3a9-44a7-864e-94e86a1bb76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7A825B-D4D7-4A2C-A70C-F3EE665711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91AD39-7849-4B8A-B96B-BE5A9518A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402ef8-58a6-446e-9968-69121d3a99ce"/>
    <ds:schemaRef ds:uri="51731adb-d3a9-44a7-864e-94e86a1bb7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f1402ef8-58a6-446e-9968-69121d3a99ce"/>
    <ds:schemaRef ds:uri="http://www.w3.org/XML/1998/namespace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51731adb-d3a9-44a7-864e-94e86a1bb76b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Literature 16x9</Template>
  <TotalTime>21369</TotalTime>
  <Words>1342</Words>
  <Application>Microsoft Office PowerPoint</Application>
  <PresentationFormat>Widescreen</PresentationFormat>
  <Paragraphs>203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Euphemia</vt:lpstr>
      <vt:lpstr>Georgia</vt:lpstr>
      <vt:lpstr>Segoe UI</vt:lpstr>
      <vt:lpstr>Times New Roman</vt:lpstr>
      <vt:lpstr>Verdana</vt:lpstr>
      <vt:lpstr>Verdana Pro</vt:lpstr>
      <vt:lpstr>Verdana Pro SemiBold</vt:lpstr>
      <vt:lpstr>Webdings</vt:lpstr>
      <vt:lpstr>Wingdings</vt:lpstr>
      <vt:lpstr>Wingdings 2</vt:lpstr>
      <vt:lpstr>Wingdings 3</vt:lpstr>
      <vt:lpstr>Academic Literature 16x9</vt:lpstr>
      <vt:lpstr>General Content</vt:lpstr>
      <vt:lpstr>Special Content</vt:lpstr>
      <vt:lpstr>The Homeless Veterans’ Reintegration Program &amp; Job Corps’ Scholars Grant Program</vt:lpstr>
      <vt:lpstr>Program Overview </vt:lpstr>
      <vt:lpstr>List of Awardees  </vt:lpstr>
      <vt:lpstr>Eligibility Criteria for Job Corps Eligible Youth</vt:lpstr>
      <vt:lpstr>Program Flexibilities</vt:lpstr>
      <vt:lpstr>Resources  </vt:lpstr>
      <vt:lpstr>Introduction: Homeless veterans’ reintegration program</vt:lpstr>
      <vt:lpstr>Finding an HVRP Grantee near you</vt:lpstr>
      <vt:lpstr>NVTAC.org/find-a-grantee/</vt:lpstr>
      <vt:lpstr>Introduction to HVRP</vt:lpstr>
      <vt:lpstr>What is HVRP?</vt:lpstr>
      <vt:lpstr>HVRP Objectives</vt:lpstr>
      <vt:lpstr>HVRP</vt:lpstr>
      <vt:lpstr>HVRP and Homelessness</vt:lpstr>
      <vt:lpstr>HVRP Services and Approach</vt:lpstr>
      <vt:lpstr>Eligible Participants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NVTAC and HVRP</dc:title>
  <dc:creator>Cori Di Biase</dc:creator>
  <cp:lastModifiedBy>Mills, Michelle V - ETA</cp:lastModifiedBy>
  <cp:revision>203</cp:revision>
  <cp:lastPrinted>2021-04-01T15:53:42Z</cp:lastPrinted>
  <dcterms:created xsi:type="dcterms:W3CDTF">2020-08-05T14:42:00Z</dcterms:created>
  <dcterms:modified xsi:type="dcterms:W3CDTF">2021-04-06T13:51:29Z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0x010100CA457DE0BCFE2A4CAA37C77DE1A4A7A9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